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532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20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34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133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C6B8-7F39-447F-AE30-A6EFBC7A3EC3}" type="datetime1">
              <a:rPr lang="ko-KR" altLang="en-US" smtClean="0"/>
              <a:pPr/>
              <a:t>2017-01-31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5285184" y="8748464"/>
            <a:ext cx="1600200" cy="486833"/>
          </a:xfrm>
        </p:spPr>
        <p:txBody>
          <a:bodyPr/>
          <a:lstStyle/>
          <a:p>
            <a:fld id="{EA848D27-6122-49BD-8FF1-8EA235864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Picture 64" descr="2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contrast="-20000"/>
          </a:blip>
          <a:stretch>
            <a:fillRect/>
          </a:stretch>
        </p:blipFill>
        <p:spPr bwMode="auto">
          <a:xfrm>
            <a:off x="1" y="5040560"/>
            <a:ext cx="6858000" cy="40679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ject 3"/>
          <p:cNvSpPr/>
          <p:nvPr userDrawn="1"/>
        </p:nvSpPr>
        <p:spPr>
          <a:xfrm>
            <a:off x="217668" y="208540"/>
            <a:ext cx="6500632" cy="432048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3999" y="0"/>
                </a:moveTo>
                <a:lnTo>
                  <a:pt x="0" y="0"/>
                </a:lnTo>
                <a:lnTo>
                  <a:pt x="0" y="6857998"/>
                </a:lnTo>
                <a:lnTo>
                  <a:pt x="9143999" y="6857998"/>
                </a:lnTo>
                <a:lnTo>
                  <a:pt x="9143999" y="0"/>
                </a:lnTo>
                <a:close/>
              </a:path>
            </a:pathLst>
          </a:custGeom>
          <a:solidFill>
            <a:srgbClr val="000000">
              <a:alpha val="6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직사각형 8"/>
          <p:cNvSpPr/>
          <p:nvPr userDrawn="1"/>
        </p:nvSpPr>
        <p:spPr>
          <a:xfrm>
            <a:off x="152400" y="179512"/>
            <a:ext cx="6545580" cy="432048"/>
          </a:xfrm>
          <a:prstGeom prst="rect">
            <a:avLst/>
          </a:prstGeom>
          <a:solidFill>
            <a:srgbClr val="462178"/>
          </a:solidFill>
        </p:spPr>
        <p:txBody>
          <a:bodyPr wrap="square" lIns="0" tIns="0" rIns="0" bIns="0"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 userDrawn="1"/>
        </p:nvSpPr>
        <p:spPr>
          <a:xfrm>
            <a:off x="159495" y="197162"/>
            <a:ext cx="6555629" cy="400110"/>
          </a:xfrm>
          <a:prstGeom prst="rect">
            <a:avLst/>
          </a:prstGeom>
          <a:gradFill rotWithShape="1">
            <a:gsLst>
              <a:gs pos="0">
                <a:srgbClr val="FFFFFF">
                  <a:alpha val="16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28575" cap="rnd" algn="ctr">
            <a:noFill/>
            <a:prstDash val="sysDot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algn="ctr" defTabSz="914400" rtl="0" eaLnBrk="1" latinLnBrk="1" hangingPunct="1"/>
            <a:endParaRPr lang="ko-KR" altLang="en-US" sz="20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049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20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470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7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76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98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06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683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06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4"/>
          <p:cNvGrpSpPr/>
          <p:nvPr/>
        </p:nvGrpSpPr>
        <p:grpSpPr>
          <a:xfrm>
            <a:off x="223279" y="1115690"/>
            <a:ext cx="6408737" cy="7272734"/>
            <a:chOff x="392877" y="2428868"/>
            <a:chExt cx="4107686" cy="2571768"/>
          </a:xfrm>
        </p:grpSpPr>
        <p:sp>
          <p:nvSpPr>
            <p:cNvPr id="3" name="직사각형 2"/>
            <p:cNvSpPr/>
            <p:nvPr/>
          </p:nvSpPr>
          <p:spPr>
            <a:xfrm>
              <a:off x="392877" y="4931129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392877" y="2428868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 rot="5400000">
              <a:off x="-835385" y="3671193"/>
              <a:ext cx="2537014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67386" y="2498375"/>
              <a:ext cx="3971114" cy="2432754"/>
            </a:xfrm>
            <a:prstGeom prst="rect">
              <a:avLst/>
            </a:prstGeom>
            <a:solidFill>
              <a:srgbClr val="1E3C28">
                <a:alpha val="85098"/>
              </a:srgb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529905" y="2516047"/>
              <a:ext cx="1832822" cy="3475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latin typeface="맑은 고딕" pitchFamily="50" charset="-127"/>
                  <a:ea typeface="맑은 고딕" pitchFamily="50" charset="-127"/>
                </a:rPr>
                <a:t>리더십프로그램 교육 모듈</a:t>
              </a:r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3226962" y="4882805"/>
              <a:ext cx="169706" cy="3475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2039022" y="4896375"/>
              <a:ext cx="169706" cy="347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835376" y="4896375"/>
              <a:ext cx="169706" cy="3475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3498492" y="4880487"/>
              <a:ext cx="169706" cy="3475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1020788" y="4792114"/>
              <a:ext cx="339411" cy="139014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 rot="5400000">
              <a:off x="3205872" y="3671193"/>
              <a:ext cx="2537015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4" name="Picture 11" descr="tour_bad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688" y="1547664"/>
            <a:ext cx="742077" cy="625083"/>
          </a:xfrm>
          <a:prstGeom prst="rect">
            <a:avLst/>
          </a:prstGeom>
          <a:noFill/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1064435" y="2411760"/>
          <a:ext cx="4956853" cy="3969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 제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1-1.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팀장리더십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1-2.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맥시멈리더십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1-3.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디퍼런트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여성리더십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1-4.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셀프리더십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1-5.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코칭리더십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1-6.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임파워링리더십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1-7.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역사 속 리더십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1-8.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감성리더십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1-9.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하이퍼포먼스리더십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1-a.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글로벌 리더십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15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200026" y="1403648"/>
          <a:ext cx="6500811" cy="734481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06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3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9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161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297" marR="2729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환경변화와 </a:t>
                      </a:r>
                      <a:r>
                        <a:rPr lang="ko-KR" sz="900" kern="0" dirty="0"/>
                        <a:t>신세대 조직구성원의 사고와 행동을 이해한다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자율과 </a:t>
                      </a:r>
                      <a:r>
                        <a:rPr lang="ko-KR" sz="900" kern="0" dirty="0"/>
                        <a:t>창의를 바탕으로</a:t>
                      </a:r>
                      <a:r>
                        <a:rPr lang="en-US" sz="900" kern="0" dirty="0"/>
                        <a:t> Empowerment</a:t>
                      </a:r>
                      <a:r>
                        <a:rPr lang="ko-KR" sz="900" kern="0" dirty="0"/>
                        <a:t>팀을 구축한다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커뮤니케이션을 </a:t>
                      </a:r>
                      <a:r>
                        <a:rPr lang="ko-KR" sz="900" kern="0" dirty="0"/>
                        <a:t>활성화하고 갈등관리 능력을 </a:t>
                      </a:r>
                      <a:r>
                        <a:rPr lang="ko-KR" sz="900" kern="0" dirty="0" smtClean="0"/>
                        <a:t>높인다</a:t>
                      </a:r>
                      <a:endParaRPr lang="en-US" altLang="ko-KR" sz="900" kern="0" dirty="0" smtClean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조직활성화를 </a:t>
                      </a:r>
                      <a:r>
                        <a:rPr lang="ko-KR" sz="900" kern="0" dirty="0"/>
                        <a:t>통해</a:t>
                      </a:r>
                      <a:r>
                        <a:rPr lang="en-US" sz="900" kern="0" dirty="0"/>
                        <a:t> High Performance</a:t>
                      </a:r>
                      <a:r>
                        <a:rPr lang="ko-KR" sz="900" kern="0" dirty="0"/>
                        <a:t>팀을 창조할 수 있도록 리더십을 발휘한다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297" marR="2729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05" marR="39705" marT="35293" marB="352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05" marR="39705" marT="35293" marB="352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8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297" marR="2729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팀리더의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핵심역량 강화를 위해 모든 단원에서 자기진단을 실시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학습자 </a:t>
                      </a:r>
                      <a:r>
                        <a:rPr lang="ko-KR" sz="900" kern="0" dirty="0"/>
                        <a:t>위주의 </a:t>
                      </a:r>
                      <a:r>
                        <a:rPr lang="ko-KR" sz="900" kern="0" dirty="0" err="1"/>
                        <a:t>참여식</a:t>
                      </a:r>
                      <a:r>
                        <a:rPr lang="en-US" sz="900" kern="0" dirty="0"/>
                        <a:t>/ </a:t>
                      </a:r>
                      <a:r>
                        <a:rPr lang="ko-KR" sz="900" kern="0" dirty="0" err="1"/>
                        <a:t>토의식</a:t>
                      </a:r>
                      <a:r>
                        <a:rPr lang="ko-KR" sz="900" kern="0" dirty="0"/>
                        <a:t> 프로그램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297" marR="2729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05" marR="39705" marT="35293" marB="352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05" marR="39705" marT="35293" marB="352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90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297" marR="2729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팀리더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과장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297" marR="2729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05" marR="39705" marT="35293" marB="352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05" marR="39705" marT="35293" marB="352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110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297" marR="2729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05" marR="39705" marT="35293" marB="352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705" marR="39705" marT="35293" marB="35293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04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288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환경변화와 리더의 역할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환경변화와 조직운영 생각해보기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환경변화의 개관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환경 변화의 키워드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패러다임의 변화와 내용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리더의 역할변화와 운용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고 업적 팀의 위치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토의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진단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분석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288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변화관리와 팀 리더십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변화관리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조직변화에 대한자세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우리 팀의 상태 진단 및 분석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팀의 모델과 발전 단계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높은 업적을 올리는 팀의 특징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사례연구</a:t>
                      </a:r>
                      <a:r>
                        <a:rPr lang="en-US" sz="900" kern="0" dirty="0"/>
                        <a:t>(1)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토의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진단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분석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791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리더십과 커뮤니케이션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사례연구</a:t>
                      </a:r>
                      <a:r>
                        <a:rPr lang="en-US" sz="900" kern="0" dirty="0"/>
                        <a:t>(2) 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커뮤니케이션 조직문화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커뮤니케이션 개인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조직 장애요인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커뮤니케이션 공감하기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토의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진단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분석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791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br>
                        <a:rPr lang="en-US" sz="900" kern="0" dirty="0"/>
                      </a:br>
                      <a:r>
                        <a:rPr lang="ko-KR" sz="900" kern="0" dirty="0" err="1"/>
                        <a:t>하이퍼포먼스</a:t>
                      </a:r>
                      <a:r>
                        <a:rPr lang="ko-KR" sz="900" kern="0" dirty="0"/>
                        <a:t>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리더십의 이해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사례연구</a:t>
                      </a:r>
                      <a:r>
                        <a:rPr lang="en-US" sz="900" kern="0" dirty="0"/>
                        <a:t>(3) 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욕구분석 및 </a:t>
                      </a:r>
                      <a:r>
                        <a:rPr lang="ko-KR" sz="900" kern="0" dirty="0" err="1"/>
                        <a:t>하고자하는</a:t>
                      </a:r>
                      <a:r>
                        <a:rPr lang="ko-KR" sz="900" kern="0" dirty="0"/>
                        <a:t> 요인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파워원천 진단 및 분석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리더십스타일 진단 및 분석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6.0H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토의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진단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분석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5791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하이퍼포먼스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리더십의 발휘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사람을 움직이는 방법 변화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하고자하는</a:t>
                      </a:r>
                      <a:r>
                        <a:rPr lang="ko-KR" sz="900" kern="0" dirty="0"/>
                        <a:t> 마음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피그말리온</a:t>
                      </a:r>
                      <a:r>
                        <a:rPr lang="ko-KR" sz="900" kern="0" dirty="0"/>
                        <a:t> 효과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협력을 얻어내기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 공유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토의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진단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분석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294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[M5]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리더십 행동 변화를 위한 실천계획 수립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변화를 위한 행동계획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액션 플랜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개인연구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발표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680" marR="20680" marT="36764" marB="36764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-266551" y="626416"/>
            <a:ext cx="30909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하이퍼포먼스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리더십과정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60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39" y="1259633"/>
          <a:ext cx="6480721" cy="756083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22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1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012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 err="1"/>
                        <a:t>업체명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 err="1"/>
                        <a:t>과정명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윌리엄석세스트레이닝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글로벌 </a:t>
                      </a:r>
                      <a:r>
                        <a:rPr lang="ko-KR" altLang="en-US" sz="900" kern="0" dirty="0" smtClean="0"/>
                        <a:t>리더십</a:t>
                      </a:r>
                      <a:r>
                        <a:rPr lang="en-US" sz="900" kern="0" dirty="0" smtClean="0"/>
                        <a:t>)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96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개인과 </a:t>
                      </a:r>
                      <a:r>
                        <a:rPr lang="ko-KR" sz="900" kern="0" dirty="0"/>
                        <a:t>조직의 구성원들에게 장기 비전을 제시하고 함께 달성할 수 있다</a:t>
                      </a:r>
                      <a:r>
                        <a:rPr lang="en-US" sz="900" kern="0" dirty="0"/>
                        <a:t>. 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성취할 </a:t>
                      </a:r>
                      <a:r>
                        <a:rPr lang="ko-KR" sz="900" kern="0" dirty="0"/>
                        <a:t>수 있다는 자신감을 고취시키고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개인적인 성장을 할 수 있도록 배려한다</a:t>
                      </a:r>
                      <a:r>
                        <a:rPr lang="en-US" sz="900" kern="0" dirty="0" smtClean="0"/>
                        <a:t>.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구성원에 </a:t>
                      </a:r>
                      <a:r>
                        <a:rPr lang="ko-KR" sz="900" kern="0" dirty="0"/>
                        <a:t>대한 끊임없는 지적 자극과 격려를 통해 구성원들의 의식과 가치관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태도의 혁신을 추구한다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62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교육대상자에 </a:t>
                      </a:r>
                      <a:r>
                        <a:rPr lang="ko-KR" sz="900" kern="0" dirty="0"/>
                        <a:t>따라 교육모듈 재구성가능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9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/>
                        <a:t>중간관리자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기업 임원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고위 관리자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최고경영자 등 모든 임직원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402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873" marR="2887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97" marR="41997" marT="37331" marB="37331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68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30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글로벌 리더십의 개요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21</a:t>
                      </a:r>
                      <a:r>
                        <a:rPr lang="ko-KR" sz="900" kern="0" dirty="0"/>
                        <a:t>세기 이 시대가 요구하는 글로벌 리더십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나의 글로벌 리더십 역량 지수는</a:t>
                      </a:r>
                      <a:r>
                        <a:rPr lang="en-US" sz="900" kern="0" dirty="0"/>
                        <a:t>?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262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원대하고 분명한 비전과 목표의 수립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개인 및 조직의 원대하고 분명한 목표의 중요성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원대하고 분명한 비전과 목표 설정법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262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결단력과</a:t>
                      </a:r>
                      <a:r>
                        <a:rPr lang="en-US" sz="900" kern="0"/>
                        <a:t> NLP </a:t>
                      </a:r>
                      <a:r>
                        <a:rPr lang="ko-KR" sz="900" kern="0"/>
                        <a:t>활용에 의한 잠재능력 극대화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‘결단하고 추진하기</a:t>
                      </a:r>
                      <a:r>
                        <a:rPr lang="en-US" sz="900" kern="0" dirty="0"/>
                        <a:t>’ </a:t>
                      </a:r>
                      <a:r>
                        <a:rPr lang="ko-KR" sz="900" kern="0" dirty="0"/>
                        <a:t>액션 플랜 작성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NLP</a:t>
                      </a:r>
                      <a:r>
                        <a:rPr lang="ko-KR" sz="900" kern="0" dirty="0"/>
                        <a:t>활용에 의한 조직의 잠재능력 이끌어내기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3262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당당한 자신감 뜨거운 열정 불어넣기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자신감과 열정 개발을 위한 실천행동원칙 습득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EET/MDT</a:t>
                      </a:r>
                      <a:r>
                        <a:rPr lang="ko-KR" sz="900" kern="0" dirty="0"/>
                        <a:t>에 의한 자신감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열정 개발 훈련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5030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[M5]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글로벌 리더십의 구현</a:t>
                      </a:r>
                      <a:r>
                        <a:rPr lang="en-US" sz="900" kern="0" dirty="0"/>
                        <a:t>-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철저한 자기관리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건강한 심신 증진</a:t>
                      </a:r>
                      <a:r>
                        <a:rPr lang="en-US" sz="900" kern="0" dirty="0"/>
                        <a:t>)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조직 구성원에게 신뢰감을 얻는 법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주변과의 조화 이루기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3262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[M6]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 err="1"/>
                        <a:t>셀프</a:t>
                      </a:r>
                      <a:r>
                        <a:rPr lang="ko-KR" sz="900" kern="0" dirty="0"/>
                        <a:t> 리더십</a:t>
                      </a:r>
                      <a:r>
                        <a:rPr lang="en-US" sz="900" kern="0" dirty="0"/>
                        <a:t>(Self Leadership) </a:t>
                      </a:r>
                      <a:r>
                        <a:rPr lang="ko-KR" sz="900" kern="0" dirty="0"/>
                        <a:t>강화하기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철저한 자기계발 및 자기관리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개인 및 조직 경쟁력 강화를 위한 실천사항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874" marR="21874" marT="38887" marB="3888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-272552" y="589674"/>
            <a:ext cx="26292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글로벌 리더십과정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36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16632" y="1524559"/>
          <a:ext cx="6552728" cy="7071389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1212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3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27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100" dirty="0"/>
                        <a:t>목적 및 개요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25021" marR="2502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ko-KR" sz="900" kern="100" dirty="0" smtClean="0"/>
                        <a:t> </a:t>
                      </a:r>
                      <a:r>
                        <a:rPr lang="ko-KR" sz="900" kern="100" dirty="0" smtClean="0"/>
                        <a:t>팀 </a:t>
                      </a:r>
                      <a:r>
                        <a:rPr lang="ko-KR" sz="900" kern="100" dirty="0"/>
                        <a:t>리더의 역할 이해와 </a:t>
                      </a:r>
                      <a:r>
                        <a:rPr lang="ko-KR" sz="900" kern="100" dirty="0" smtClean="0"/>
                        <a:t>책임</a:t>
                      </a:r>
                      <a:r>
                        <a:rPr lang="en-US" altLang="ko-KR" sz="900" kern="100" dirty="0" smtClean="0"/>
                        <a:t> </a:t>
                      </a:r>
                      <a:r>
                        <a:rPr lang="ko-KR" sz="900" kern="100" dirty="0" smtClean="0"/>
                        <a:t>팀 </a:t>
                      </a:r>
                      <a:r>
                        <a:rPr lang="ko-KR" sz="900" kern="100" dirty="0"/>
                        <a:t>리더로서 역할 수행을 위한 능력과 기술 향상</a:t>
                      </a:r>
                      <a:endParaRPr lang="ko-KR" sz="900" kern="100" dirty="0">
                        <a:solidFill>
                          <a:srgbClr val="000000"/>
                        </a:solidFill>
                        <a:latin typeface="굴림"/>
                        <a:ea typeface="맑은 고딕"/>
                        <a:cs typeface="굴림"/>
                      </a:endParaRPr>
                    </a:p>
                  </a:txBody>
                  <a:tcPr marL="25021" marR="2502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36394" marR="36394" marT="32351" marB="32351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36394" marR="36394" marT="32351" marB="32351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62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100" dirty="0"/>
                        <a:t>기대효과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25021" marR="2502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buSzPts val="1000"/>
                        <a:buFont typeface="돋움"/>
                        <a:buNone/>
                      </a:pPr>
                      <a:r>
                        <a:rPr lang="en-US" altLang="ko-KR" sz="900" kern="100" dirty="0" smtClean="0"/>
                        <a:t> </a:t>
                      </a:r>
                      <a:r>
                        <a:rPr lang="ko-KR" sz="900" kern="100" dirty="0" smtClean="0"/>
                        <a:t>팀 </a:t>
                      </a:r>
                      <a:r>
                        <a:rPr lang="ko-KR" sz="900" kern="100" dirty="0"/>
                        <a:t>리더 행동의 평가와 팀 혁신을 위한 방안 </a:t>
                      </a:r>
                      <a:r>
                        <a:rPr lang="ko-KR" sz="900" kern="100" dirty="0" smtClean="0"/>
                        <a:t>설정팀 </a:t>
                      </a:r>
                      <a:r>
                        <a:rPr lang="ko-KR" sz="900" kern="100" dirty="0"/>
                        <a:t>매니지먼트에 대한 시야 </a:t>
                      </a:r>
                      <a:r>
                        <a:rPr lang="ko-KR" sz="900" kern="100" dirty="0" smtClean="0"/>
                        <a:t>확충</a:t>
                      </a:r>
                      <a:r>
                        <a:rPr lang="en-US" altLang="ko-KR" sz="900" kern="100" dirty="0" smtClean="0"/>
                        <a:t> </a:t>
                      </a:r>
                      <a:r>
                        <a:rPr lang="ko-KR" sz="900" kern="100" dirty="0" smtClean="0"/>
                        <a:t>리더의 </a:t>
                      </a:r>
                      <a:r>
                        <a:rPr lang="ko-KR" sz="900" kern="100" dirty="0"/>
                        <a:t>자기 </a:t>
                      </a:r>
                      <a:endParaRPr lang="en-US" altLang="ko-KR" sz="900" kern="100" dirty="0" smtClean="0"/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buSzPts val="1000"/>
                        <a:buFont typeface="돋움"/>
                        <a:buNone/>
                      </a:pPr>
                      <a:r>
                        <a:rPr lang="en-US" altLang="ko-KR" sz="900" kern="100" dirty="0" smtClean="0"/>
                        <a:t> </a:t>
                      </a:r>
                      <a:r>
                        <a:rPr lang="ko-KR" sz="900" kern="100" dirty="0" smtClean="0"/>
                        <a:t>계발 </a:t>
                      </a:r>
                      <a:r>
                        <a:rPr lang="ko-KR" sz="900" kern="100" dirty="0"/>
                        <a:t>동기부여</a:t>
                      </a:r>
                      <a:endParaRPr lang="ko-KR" sz="900" kern="100" dirty="0">
                        <a:solidFill>
                          <a:srgbClr val="000000"/>
                        </a:solidFill>
                        <a:latin typeface="굴림"/>
                        <a:ea typeface="맑은 고딕"/>
                        <a:cs typeface="굴림"/>
                      </a:endParaRPr>
                    </a:p>
                  </a:txBody>
                  <a:tcPr marL="25021" marR="2502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36394" marR="36394" marT="32351" marB="32351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36394" marR="36394" marT="32351" marB="32351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6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100" dirty="0"/>
                        <a:t>대상 및 시간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25021" marR="2502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100" dirty="0" smtClean="0"/>
                        <a:t> </a:t>
                      </a:r>
                      <a:r>
                        <a:rPr lang="ko-KR" sz="900" kern="100" dirty="0" smtClean="0"/>
                        <a:t>대상</a:t>
                      </a:r>
                      <a:r>
                        <a:rPr lang="en-US" sz="900" kern="100" dirty="0" smtClean="0"/>
                        <a:t> </a:t>
                      </a:r>
                      <a:r>
                        <a:rPr lang="en-US" sz="900" kern="100" dirty="0"/>
                        <a:t>: </a:t>
                      </a:r>
                      <a:r>
                        <a:rPr lang="ko-KR" sz="900" kern="100" dirty="0"/>
                        <a:t>팀장</a:t>
                      </a:r>
                      <a:r>
                        <a:rPr lang="en-US" sz="900" kern="100" dirty="0"/>
                        <a:t>, </a:t>
                      </a:r>
                      <a:r>
                        <a:rPr lang="ko-KR" sz="900" kern="100" dirty="0" smtClean="0"/>
                        <a:t>팀리더</a:t>
                      </a:r>
                      <a:r>
                        <a:rPr lang="en-US" sz="900" kern="100" dirty="0"/>
                        <a:t>, </a:t>
                      </a:r>
                      <a:r>
                        <a:rPr lang="ko-KR" sz="900" kern="100" dirty="0"/>
                        <a:t>관리자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100" dirty="0" smtClean="0"/>
                        <a:t> </a:t>
                      </a:r>
                      <a:r>
                        <a:rPr lang="ko-KR" sz="900" kern="100" dirty="0" smtClean="0"/>
                        <a:t>인원</a:t>
                      </a:r>
                      <a:r>
                        <a:rPr lang="en-US" sz="900" kern="100" dirty="0" smtClean="0"/>
                        <a:t> </a:t>
                      </a:r>
                      <a:r>
                        <a:rPr lang="en-US" sz="900" kern="10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100" dirty="0"/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100" dirty="0" smtClean="0"/>
                        <a:t> </a:t>
                      </a:r>
                      <a:r>
                        <a:rPr lang="ko-KR" sz="900" kern="100" dirty="0" smtClean="0"/>
                        <a:t>시간</a:t>
                      </a:r>
                      <a:r>
                        <a:rPr lang="en-US" sz="900" kern="100" dirty="0" smtClean="0"/>
                        <a:t> </a:t>
                      </a:r>
                      <a:r>
                        <a:rPr lang="en-US" sz="900" kern="100" dirty="0"/>
                        <a:t>: 22H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25021" marR="2502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36394" marR="36394" marT="32351" marB="32351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36394" marR="36394" marT="32351" marB="32351" anchor="ctr">
                    <a:lnL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638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25021" marR="2502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36394" marR="36394" marT="32351" marB="3235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900" dirty="0"/>
                    </a:p>
                  </a:txBody>
                  <a:tcPr marL="36394" marR="36394" marT="32351" marB="3235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단 원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습 내 용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습 방 법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462">
                <a:tc>
                  <a:txBody>
                    <a:bodyPr/>
                    <a:lstStyle/>
                    <a:p>
                      <a:pPr marL="151130"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프롤로그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자기 소개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팀 차트 작성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발표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97560" algn="l"/>
                        </a:tabLst>
                      </a:pPr>
                      <a:r>
                        <a:rPr lang="en-US" sz="900" kern="0" dirty="0"/>
                        <a:t>1.0H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97560" algn="l"/>
                        </a:tabLst>
                      </a:pPr>
                      <a:r>
                        <a:rPr lang="ko-KR" sz="900" kern="0" dirty="0"/>
                        <a:t>발표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0846">
                <a:tc>
                  <a:txBody>
                    <a:bodyPr/>
                    <a:lstStyle/>
                    <a:p>
                      <a:pPr marL="151130"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M1]</a:t>
                      </a:r>
                      <a:endParaRPr lang="ko-KR" sz="900" kern="100" dirty="0"/>
                    </a:p>
                    <a:p>
                      <a:pPr marL="151130"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환경변화와 </a:t>
                      </a:r>
                      <a:endParaRPr lang="en-US" altLang="ko-KR" sz="900" kern="0" dirty="0" smtClean="0"/>
                    </a:p>
                    <a:p>
                      <a:pPr marL="151130"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 smtClean="0"/>
                        <a:t>리더 </a:t>
                      </a:r>
                      <a:r>
                        <a:rPr lang="ko-KR" sz="900" kern="0" dirty="0"/>
                        <a:t>역할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기업 환경 변화와 리더 역할 이해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리더의 입장과 리더 행동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관리자에서 리더로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팀 현상 진단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우리 팀의 수준은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패러다임의 전환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토의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진단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3924">
                <a:tc>
                  <a:txBody>
                    <a:bodyPr/>
                    <a:lstStyle/>
                    <a:p>
                      <a:pPr marL="160020"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M2]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팀 의사소통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의사 소통이란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의사소통의 프로세스 이해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적극적 경청이해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조하리의 창문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토의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VTR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238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 [ M3]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팀 시너지와 갈등관리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팀 시너지를 위한 게임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시너지 창출을 위한 방안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재미나는 일터 만들기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팀 시너지와 갈등 관계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갈등 관리 스타일 진단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게임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토의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VTR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0846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[M4]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임파워먼트와 동기부여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사례연구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임파워먼트란 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조직 운영과 임파워먼트 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임파워먼트의 이론적 배경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동기부여 방법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야단치는 스킬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토의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VTR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6238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[M5]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팀 리더십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리더와 리더십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팀 리더십 유형 진담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효과적인 팀 리더십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상황론적 리더십 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리더십</a:t>
                      </a:r>
                      <a:r>
                        <a:rPr lang="en-US" sz="900" kern="0" dirty="0"/>
                        <a:t> R/P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진단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토의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5462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[M6]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종합 정리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종합 정리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실천 계획 작성</a:t>
                      </a:r>
                      <a:endParaRPr lang="ko-KR" sz="900" kern="100" dirty="0"/>
                    </a:p>
                    <a:p>
                      <a:pPr algn="l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• </a:t>
                      </a:r>
                      <a:r>
                        <a:rPr lang="ko-KR" sz="900" kern="0" dirty="0"/>
                        <a:t>정리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  <a:endParaRPr lang="ko-KR" sz="900" kern="100" dirty="0"/>
                    </a:p>
                    <a:p>
                      <a:pPr algn="ctr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정리</a:t>
                      </a:r>
                      <a:endParaRPr lang="ko-KR" sz="9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18956" marR="18956" marT="33699" marB="336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4428" y="735252"/>
            <a:ext cx="6542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과정명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팀장리더십 과정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리더십일반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33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82881" y="1547664"/>
          <a:ext cx="6527408" cy="701769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26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6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5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136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11" marR="248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팀 </a:t>
                      </a:r>
                      <a:r>
                        <a:rPr lang="ko-KR" sz="900" kern="0" dirty="0"/>
                        <a:t>구성원의 보유능력을 최대한 발휘하게 하고 그들의 직무 몰입을 극대화 한다</a:t>
                      </a:r>
                      <a:r>
                        <a:rPr lang="en-US" sz="900" kern="0" dirty="0" smtClean="0"/>
                        <a:t>.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팀을 </a:t>
                      </a:r>
                      <a:r>
                        <a:rPr lang="ko-KR" sz="900" kern="0" dirty="0"/>
                        <a:t>이끄는 팀 리더에게 요구되는 리더십의 요건을 정확히 진단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확인하고 </a:t>
                      </a:r>
                      <a:r>
                        <a:rPr lang="ko-KR" sz="900" kern="0" dirty="0" smtClean="0"/>
                        <a:t>리더십을 </a:t>
                      </a:r>
                      <a:r>
                        <a:rPr lang="ko-KR" sz="900" kern="0" dirty="0"/>
                        <a:t>극대화 하는</a:t>
                      </a:r>
                      <a:r>
                        <a:rPr lang="en-US" sz="900" kern="0" dirty="0"/>
                        <a:t> </a:t>
                      </a:r>
                      <a:endParaRPr lang="en-US" sz="900" kern="0" dirty="0" smtClean="0"/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KSA </a:t>
                      </a:r>
                      <a:r>
                        <a:rPr lang="en-US" sz="900" kern="0" dirty="0"/>
                        <a:t>(Knowledge , Skill , Attitude)</a:t>
                      </a:r>
                      <a:r>
                        <a:rPr lang="ko-KR" sz="900" kern="0" dirty="0"/>
                        <a:t>를 </a:t>
                      </a:r>
                      <a:r>
                        <a:rPr lang="ko-KR" sz="900" kern="0" dirty="0" smtClean="0"/>
                        <a:t>제시</a:t>
                      </a: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성공적인 </a:t>
                      </a:r>
                      <a:r>
                        <a:rPr lang="ko-KR" sz="900" kern="0" dirty="0"/>
                        <a:t>임파원먼트 실행을 위한 효과적인 팀 환경을 </a:t>
                      </a:r>
                      <a:endParaRPr lang="en-US" altLang="ko-KR" sz="900" kern="0" dirty="0" smtClean="0"/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baseline="0" dirty="0" smtClean="0"/>
                        <a:t> </a:t>
                      </a:r>
                      <a:r>
                        <a:rPr lang="ko-KR" sz="900" kern="0" dirty="0" smtClean="0"/>
                        <a:t>조성한다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11" marR="248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89" marR="36089" marT="32079" marB="320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89" marR="36089" marT="32079" marB="3207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0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11" marR="248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다면평가와 </a:t>
                      </a:r>
                      <a:r>
                        <a:rPr lang="ko-KR" sz="900" kern="0" dirty="0"/>
                        <a:t>진단 조사에 의한 자신의 리더십 수준을 </a:t>
                      </a:r>
                      <a:r>
                        <a:rPr lang="ko-KR" sz="900" kern="0" dirty="0" smtClean="0"/>
                        <a:t>파악</a:t>
                      </a: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원활한 </a:t>
                      </a:r>
                      <a:r>
                        <a:rPr lang="ko-KR" sz="900" kern="0" dirty="0"/>
                        <a:t>커뮤니케이션을 통한 조직 </a:t>
                      </a:r>
                      <a:r>
                        <a:rPr lang="ko-KR" sz="900" kern="0" dirty="0" smtClean="0"/>
                        <a:t>비전과</a:t>
                      </a:r>
                      <a:endParaRPr lang="en-US" altLang="ko-KR" sz="900" kern="0" dirty="0" smtClean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가치 공유</a:t>
                      </a: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자신의 </a:t>
                      </a:r>
                      <a:r>
                        <a:rPr lang="ko-KR" sz="900" kern="0" dirty="0"/>
                        <a:t>능력을 최대한 발휘하게 되고 직무 몰입도가 높아짐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11" marR="248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89" marR="36089" marT="32079" marB="320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89" marR="36089" marT="32079" marB="3207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81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11" marR="248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/>
                        <a:t>파트장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팀장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임원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0" dirty="0" smtClean="0"/>
                        <a:t>협의</a:t>
                      </a:r>
                      <a:endParaRPr lang="ko-KR" sz="900" kern="0" dirty="0"/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11" marR="248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89" marR="36089" marT="32079" marB="3207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89" marR="36089" marT="32079" marB="3207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241"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11" marR="2481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89" marR="36089" marT="32079" marB="3207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89" marR="36089" marT="32079" marB="3207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3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단원구성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습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습 방 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48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M1 ]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맥시멈 리더십 핵심요소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과정안내 </a:t>
                      </a:r>
                      <a:r>
                        <a:rPr lang="ko-KR" sz="900" kern="0" dirty="0"/>
                        <a:t>및</a:t>
                      </a:r>
                      <a:r>
                        <a:rPr lang="en-US" sz="900" kern="0" dirty="0"/>
                        <a:t> Course Map </a:t>
                      </a:r>
                      <a:r>
                        <a:rPr lang="ko-KR" sz="900" kern="0" dirty="0"/>
                        <a:t>제시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맥시멈리더십 </a:t>
                      </a:r>
                      <a:r>
                        <a:rPr lang="ko-KR" sz="900" kern="0" dirty="0"/>
                        <a:t>핵심요소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실제 </a:t>
                      </a:r>
                      <a:r>
                        <a:rPr lang="ko-KR" sz="900" kern="0" dirty="0"/>
                        <a:t>업무상항 인식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팀 </a:t>
                      </a:r>
                      <a:r>
                        <a:rPr lang="ko-KR" sz="900" kern="0" dirty="0"/>
                        <a:t>활력도 실제상항 인식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팀활동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게임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진단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분석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역할연기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48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M2] 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맥시멈 리더십 구조 및 자기분석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맥시멈리더십 </a:t>
                      </a:r>
                      <a:r>
                        <a:rPr lang="ko-KR" sz="900" kern="0" dirty="0"/>
                        <a:t>모델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구조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맥시멈리더십 </a:t>
                      </a:r>
                      <a:r>
                        <a:rPr lang="ko-KR" sz="900" kern="0" dirty="0"/>
                        <a:t>자기분석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혼돈을 </a:t>
                      </a:r>
                      <a:r>
                        <a:rPr lang="ko-KR" sz="900" kern="0" dirty="0"/>
                        <a:t>주는 요인과 확신을 주는 요인 공유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Visual</a:t>
                      </a:r>
                      <a:endParaRPr lang="ko-KR" sz="900" kern="0" dirty="0"/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팀활동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9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M3]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심리적 임파워링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심리적 </a:t>
                      </a:r>
                      <a:r>
                        <a:rPr lang="ko-KR" sz="900" kern="0" dirty="0"/>
                        <a:t>임파워링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[</a:t>
                      </a:r>
                      <a:r>
                        <a:rPr lang="ko-KR" sz="900" kern="0" dirty="0"/>
                        <a:t>리더십 요인</a:t>
                      </a:r>
                      <a:r>
                        <a:rPr lang="en-US" sz="900" kern="0" dirty="0"/>
                        <a:t>:1] </a:t>
                      </a:r>
                      <a:r>
                        <a:rPr lang="ko-KR" sz="900" kern="0" dirty="0"/>
                        <a:t>솔선 </a:t>
                      </a:r>
                      <a:r>
                        <a:rPr lang="en-US" sz="900" kern="0" dirty="0"/>
                        <a:t>– Initiative</a:t>
                      </a:r>
                      <a:endParaRPr lang="ko-KR" sz="900" kern="0" dirty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[</a:t>
                      </a:r>
                      <a:r>
                        <a:rPr lang="ko-KR" sz="900" kern="0" dirty="0"/>
                        <a:t>리더십 요인</a:t>
                      </a:r>
                      <a:r>
                        <a:rPr lang="en-US" sz="900" kern="0" dirty="0"/>
                        <a:t>:2] </a:t>
                      </a:r>
                      <a:r>
                        <a:rPr lang="ko-KR" sz="900" kern="0" dirty="0"/>
                        <a:t>역량</a:t>
                      </a:r>
                      <a:r>
                        <a:rPr lang="en-US" sz="900" kern="0" dirty="0"/>
                        <a:t> </a:t>
                      </a:r>
                      <a:r>
                        <a:rPr lang="en-US" sz="900" kern="0" dirty="0" smtClean="0"/>
                        <a:t>– </a:t>
                      </a:r>
                      <a:r>
                        <a:rPr lang="en-US" sz="900" kern="0" dirty="0"/>
                        <a:t>Competence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020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M4] 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임파워링 상황 강화Ⅰ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임파워링 </a:t>
                      </a:r>
                      <a:r>
                        <a:rPr lang="ko-KR" sz="900" kern="0" dirty="0"/>
                        <a:t>상황 강화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상황적 </a:t>
                      </a:r>
                      <a:r>
                        <a:rPr lang="ko-KR" sz="900" kern="0" dirty="0"/>
                        <a:t>임파워링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[</a:t>
                      </a:r>
                      <a:r>
                        <a:rPr lang="ko-KR" sz="900" kern="0" dirty="0"/>
                        <a:t>리더십 요인</a:t>
                      </a:r>
                      <a:r>
                        <a:rPr lang="en-US" sz="900" kern="0" dirty="0"/>
                        <a:t>:3] </a:t>
                      </a:r>
                      <a:r>
                        <a:rPr lang="ko-KR" sz="900" kern="0" dirty="0"/>
                        <a:t>코칭</a:t>
                      </a:r>
                      <a:r>
                        <a:rPr lang="en-US" sz="900" kern="0" dirty="0"/>
                        <a:t> </a:t>
                      </a:r>
                      <a:r>
                        <a:rPr lang="en-US" sz="900" kern="0" dirty="0" smtClean="0"/>
                        <a:t>– </a:t>
                      </a:r>
                      <a:r>
                        <a:rPr lang="en-US" sz="900" kern="0" dirty="0"/>
                        <a:t>Coaching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역할연기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020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[M5 ]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임파워링 상황 강화Ⅱ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baseline="0" dirty="0" smtClean="0"/>
                        <a:t> - </a:t>
                      </a:r>
                      <a:r>
                        <a:rPr lang="en-US" sz="900" kern="0" dirty="0" smtClean="0"/>
                        <a:t>[</a:t>
                      </a:r>
                      <a:r>
                        <a:rPr lang="ko-KR" sz="900" kern="0" dirty="0"/>
                        <a:t>리더십 요인</a:t>
                      </a:r>
                      <a:r>
                        <a:rPr lang="en-US" sz="900" kern="0" dirty="0"/>
                        <a:t>:4] </a:t>
                      </a:r>
                      <a:r>
                        <a:rPr lang="ko-KR" sz="900" kern="0" dirty="0"/>
                        <a:t>지원</a:t>
                      </a:r>
                      <a:r>
                        <a:rPr lang="en-US" sz="900" kern="0" dirty="0"/>
                        <a:t> - Mentoring</a:t>
                      </a:r>
                      <a:endParaRPr lang="ko-KR" sz="900" kern="0" dirty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baseline="0" dirty="0" smtClean="0"/>
                        <a:t> - </a:t>
                      </a:r>
                      <a:r>
                        <a:rPr lang="en-US" sz="900" kern="0" dirty="0" smtClean="0"/>
                        <a:t>[</a:t>
                      </a:r>
                      <a:r>
                        <a:rPr lang="ko-KR" sz="900" kern="0" dirty="0"/>
                        <a:t>리더십 요인</a:t>
                      </a:r>
                      <a:r>
                        <a:rPr lang="en-US" sz="900" kern="0" dirty="0"/>
                        <a:t>:5] </a:t>
                      </a:r>
                      <a:r>
                        <a:rPr lang="ko-KR" sz="900" kern="0" dirty="0"/>
                        <a:t>협력</a:t>
                      </a:r>
                      <a:r>
                        <a:rPr lang="en-US" sz="900" kern="0" dirty="0"/>
                        <a:t> </a:t>
                      </a:r>
                      <a:r>
                        <a:rPr lang="en-US" sz="900" kern="0" dirty="0" smtClean="0"/>
                        <a:t>– </a:t>
                      </a:r>
                      <a:r>
                        <a:rPr lang="en-US" sz="900" kern="0" dirty="0"/>
                        <a:t>Collaboration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역할연기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게임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6848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[M6 ]</a:t>
                      </a:r>
                      <a:br>
                        <a:rPr lang="en-US" sz="900" kern="0" dirty="0"/>
                      </a:br>
                      <a:r>
                        <a:rPr lang="en-US" sz="900" kern="0" dirty="0"/>
                        <a:t>Action Plan </a:t>
                      </a:r>
                      <a:r>
                        <a:rPr lang="ko-KR" sz="900" kern="0" dirty="0"/>
                        <a:t>발표 및</a:t>
                      </a:r>
                      <a:r>
                        <a:rPr lang="en-US" sz="900" kern="0" dirty="0"/>
                        <a:t> Grouping Clinic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Action </a:t>
                      </a:r>
                      <a:r>
                        <a:rPr lang="en-US" sz="900" kern="0" dirty="0"/>
                        <a:t>Plan </a:t>
                      </a:r>
                      <a:r>
                        <a:rPr lang="ko-KR" sz="900" kern="0" dirty="0"/>
                        <a:t>발표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- 5 </a:t>
                      </a:r>
                      <a:r>
                        <a:rPr lang="en-US" sz="900" kern="0" dirty="0"/>
                        <a:t>Grouping Clinic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역할연기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팀활동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개인실습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97" marR="18797" marT="33416" marB="3341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2008" y="737719"/>
            <a:ext cx="55892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과정명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맥시멈 리더십 개발과정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리더십일반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7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96949" y="1475656"/>
          <a:ext cx="6513340" cy="684075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1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9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387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74" marR="2797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개인의 </a:t>
                      </a:r>
                      <a:r>
                        <a:rPr lang="ko-KR" sz="900" kern="0" dirty="0"/>
                        <a:t>혁신과 조직의 성과 창출을 위해 남성과 차별화된 </a:t>
                      </a:r>
                      <a:r>
                        <a:rPr lang="ko-KR" sz="900" kern="0" dirty="0" smtClean="0"/>
                        <a:t>여성리더</a:t>
                      </a:r>
                      <a:r>
                        <a:rPr lang="ko-KR" altLang="en-US" sz="900" kern="0" dirty="0" smtClean="0"/>
                        <a:t>십</a:t>
                      </a:r>
                      <a:r>
                        <a:rPr lang="ko-KR" sz="900" kern="0" dirty="0" smtClean="0"/>
                        <a:t>의 </a:t>
                      </a:r>
                      <a:r>
                        <a:rPr lang="ko-KR" sz="900" kern="0" dirty="0"/>
                        <a:t>특성과 </a:t>
                      </a:r>
                      <a:r>
                        <a:rPr lang="ko-KR" sz="900" kern="0" dirty="0" smtClean="0"/>
                        <a:t>강점을</a:t>
                      </a:r>
                      <a:r>
                        <a:rPr lang="en-US" altLang="ko-KR" sz="900" kern="0" baseline="0" dirty="0" smtClean="0"/>
                        <a:t> </a:t>
                      </a:r>
                      <a:r>
                        <a:rPr lang="ko-KR" sz="900" kern="0" dirty="0" smtClean="0"/>
                        <a:t>한다</a:t>
                      </a:r>
                      <a:r>
                        <a:rPr lang="en-US" sz="900" kern="0" dirty="0" smtClean="0"/>
                        <a:t>.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여성리더의</a:t>
                      </a:r>
                      <a:r>
                        <a:rPr lang="en-US" sz="900" kern="0" dirty="0" smtClean="0"/>
                        <a:t>   Balanced </a:t>
                      </a:r>
                      <a:r>
                        <a:rPr lang="en-US" sz="900" kern="0" dirty="0"/>
                        <a:t>Leadership</a:t>
                      </a:r>
                      <a:r>
                        <a:rPr lang="ko-KR" sz="900" kern="0" dirty="0"/>
                        <a:t>을 습득하여 일과 삶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남과 여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나와 조직에서의 균형된 </a:t>
                      </a:r>
                      <a:r>
                        <a:rPr lang="ko-KR" sz="900" kern="0" dirty="0" smtClean="0"/>
                        <a:t>리더십을 발휘</a:t>
                      </a:r>
                      <a:endParaRPr lang="en-US" altLang="ko-KR" sz="900" kern="0" dirty="0" smtClean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여성리더의</a:t>
                      </a:r>
                      <a:r>
                        <a:rPr lang="en-US" sz="900" kern="0" dirty="0" smtClean="0"/>
                        <a:t> Balanced </a:t>
                      </a:r>
                      <a:r>
                        <a:rPr lang="en-US" sz="900" kern="0" dirty="0"/>
                        <a:t>Leadership</a:t>
                      </a:r>
                      <a:r>
                        <a:rPr lang="ko-KR" sz="900" kern="0" dirty="0"/>
                        <a:t>을 습득하여 일과 삶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남과 여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나와 조직에서의 </a:t>
                      </a:r>
                      <a:r>
                        <a:rPr lang="ko-KR" sz="900" kern="0" dirty="0" smtClean="0"/>
                        <a:t>균형된 </a:t>
                      </a:r>
                      <a:r>
                        <a:rPr lang="ko-KR" sz="900" kern="0" dirty="0"/>
                        <a:t>리더십을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발휘한다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74" marR="2797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89" marR="40689" marT="36168" marB="36168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89" marR="40689" marT="36168" marB="3616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9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74" marR="2797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여성들이 </a:t>
                      </a:r>
                      <a:r>
                        <a:rPr lang="ko-KR" sz="900" kern="0" dirty="0"/>
                        <a:t>조직에 기여 할 수 있는 강점의 발견과 개발을 독려하고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동시에 약점을 효율적으로 관리하여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성공한 </a:t>
                      </a:r>
                      <a:r>
                        <a:rPr lang="ko-KR" sz="900" kern="0" dirty="0"/>
                        <a:t>여성리더상으로 자리매김하고 자신과 조직에서 이를 활용할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74" marR="2797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89" marR="40689" marT="36168" marB="36168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89" marR="40689" marT="36168" marB="3616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5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74" marR="2797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/>
                        <a:t>여성관리자이상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20~25</a:t>
                      </a:r>
                      <a:r>
                        <a:rPr lang="ko-KR" sz="900" kern="0" dirty="0"/>
                        <a:t>명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74" marR="2797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89" marR="40689" marT="36168" marB="36168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89" marR="40689" marT="36168" marB="361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954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74" marR="2797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89" marR="40689" marT="36168" marB="3616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89" marR="40689" marT="36168" marB="3616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89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단 원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습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습 방 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23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[1</a:t>
                      </a:r>
                      <a:r>
                        <a:rPr lang="ko-KR" sz="900" kern="0" dirty="0"/>
                        <a:t>단원</a:t>
                      </a:r>
                      <a:r>
                        <a:rPr lang="en-US" sz="900" kern="0" dirty="0" smtClean="0"/>
                        <a:t>]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 smtClean="0"/>
                        <a:t>환경변화와 리더</a:t>
                      </a:r>
                      <a:r>
                        <a:rPr lang="ko-KR" altLang="en-US" sz="900" kern="0" dirty="0" smtClean="0"/>
                        <a:t>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- 21C </a:t>
                      </a:r>
                      <a:r>
                        <a:rPr lang="ko-KR" sz="900" kern="0" dirty="0"/>
                        <a:t>환경변화와 </a:t>
                      </a:r>
                      <a:r>
                        <a:rPr lang="ko-KR" sz="900" kern="0" dirty="0" smtClean="0"/>
                        <a:t>리더</a:t>
                      </a:r>
                      <a:r>
                        <a:rPr lang="ko-KR" altLang="en-US" sz="900" kern="0" dirty="0" smtClean="0"/>
                        <a:t>십</a:t>
                      </a:r>
                      <a:endParaRPr lang="ko-KR" sz="900" kern="0" dirty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리더의 </a:t>
                      </a:r>
                      <a:r>
                        <a:rPr lang="ko-KR" sz="900" kern="0" dirty="0"/>
                        <a:t>역할의 변화와 </a:t>
                      </a:r>
                      <a:r>
                        <a:rPr lang="ko-KR" sz="900" kern="0" dirty="0" smtClean="0"/>
                        <a:t>리더</a:t>
                      </a:r>
                      <a:r>
                        <a:rPr lang="ko-KR" altLang="en-US" sz="900" kern="0" dirty="0" smtClean="0"/>
                        <a:t>십</a:t>
                      </a:r>
                      <a:r>
                        <a:rPr lang="ko-KR" sz="900" kern="0" dirty="0" smtClean="0"/>
                        <a:t>의 </a:t>
                      </a:r>
                      <a:r>
                        <a:rPr lang="ko-KR" sz="900" kern="0" dirty="0"/>
                        <a:t>필요성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게임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3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[ 2</a:t>
                      </a:r>
                      <a:r>
                        <a:rPr lang="ko-KR" sz="900" kern="0" dirty="0"/>
                        <a:t>단원</a:t>
                      </a:r>
                      <a:r>
                        <a:rPr lang="en-US" sz="900" kern="0" dirty="0"/>
                        <a:t> 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성공적인 리더와 조직관리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성공적인 </a:t>
                      </a:r>
                      <a:r>
                        <a:rPr lang="ko-KR" sz="900" kern="0" dirty="0"/>
                        <a:t>리더의 요소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조직관리의 </a:t>
                      </a:r>
                      <a:r>
                        <a:rPr lang="ko-KR" sz="900" kern="0" dirty="0"/>
                        <a:t>이해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3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[ 3</a:t>
                      </a:r>
                      <a:r>
                        <a:rPr lang="ko-KR" sz="900" kern="0" dirty="0"/>
                        <a:t>단원</a:t>
                      </a:r>
                      <a:r>
                        <a:rPr lang="en-US" sz="900" kern="0" dirty="0"/>
                        <a:t> 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여성리더의 역할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여성의 역할과 강점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성공적인 여성리더의 사례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여성리더의 미래 비전 제시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83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[ 4</a:t>
                      </a:r>
                      <a:r>
                        <a:rPr lang="ko-KR" sz="900" kern="0" dirty="0"/>
                        <a:t>단원</a:t>
                      </a:r>
                      <a:r>
                        <a:rPr lang="en-US" sz="900" kern="0" dirty="0"/>
                        <a:t> 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여성리더의 역량과 성공요소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여성리더의 역량 진단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여성리더의 갈등과 원인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여성리더의 성공요소 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진단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143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[ 5</a:t>
                      </a:r>
                      <a:r>
                        <a:rPr lang="ko-KR" sz="900" kern="0" dirty="0"/>
                        <a:t>단원</a:t>
                      </a:r>
                      <a:r>
                        <a:rPr lang="en-US" sz="900" kern="0" dirty="0"/>
                        <a:t> 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여성감수성과 비즈니스통찰력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여성의 감수성을 이용한 성공휴먼네트워크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조직 성과창출에서의 여성의 강점 찾기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성과 효과적으로 창출하기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여성 경영층으로의 도약</a:t>
                      </a:r>
                      <a:r>
                        <a:rPr lang="en-US" sz="900" kern="0" dirty="0"/>
                        <a:t> - </a:t>
                      </a:r>
                      <a:r>
                        <a:rPr lang="ko-KR" sz="900" kern="0" dirty="0"/>
                        <a:t>유리천장은 없다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183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[ 6</a:t>
                      </a:r>
                      <a:r>
                        <a:rPr lang="ko-KR" sz="900" kern="0" dirty="0"/>
                        <a:t>단원</a:t>
                      </a:r>
                      <a:r>
                        <a:rPr lang="en-US" sz="900" kern="0" dirty="0"/>
                        <a:t> 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큰 그림 밖의 비상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현재 </a:t>
                      </a:r>
                      <a:r>
                        <a:rPr lang="ko-KR" sz="900" kern="0" dirty="0"/>
                        <a:t>나의 </a:t>
                      </a:r>
                      <a:r>
                        <a:rPr lang="ko-KR" sz="900" kern="0" dirty="0" smtClean="0"/>
                        <a:t>리더</a:t>
                      </a:r>
                      <a:r>
                        <a:rPr lang="ko-KR" altLang="en-US" sz="900" kern="0" dirty="0" smtClean="0"/>
                        <a:t>십</a:t>
                      </a:r>
                      <a:r>
                        <a:rPr lang="ko-KR" sz="900" kern="0" dirty="0" smtClean="0"/>
                        <a:t>파워는</a:t>
                      </a:r>
                      <a:r>
                        <a:rPr lang="en-US" sz="900" kern="0" dirty="0"/>
                        <a:t>?</a:t>
                      </a:r>
                      <a:endParaRPr lang="ko-KR" sz="900" kern="0" dirty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현장에서 </a:t>
                      </a:r>
                      <a:r>
                        <a:rPr lang="ko-KR" sz="900" kern="0" dirty="0"/>
                        <a:t>발휘되는 </a:t>
                      </a:r>
                      <a:r>
                        <a:rPr lang="ko-KR" sz="900" kern="0" dirty="0" smtClean="0"/>
                        <a:t>여성리더</a:t>
                      </a:r>
                      <a:r>
                        <a:rPr lang="ko-KR" altLang="en-US" sz="900" kern="0" dirty="0" smtClean="0"/>
                        <a:t>십</a:t>
                      </a:r>
                      <a:r>
                        <a:rPr lang="ko-KR" sz="900" kern="0" dirty="0" smtClean="0"/>
                        <a:t>과 </a:t>
                      </a:r>
                      <a:r>
                        <a:rPr lang="ko-KR" sz="900" kern="0" dirty="0"/>
                        <a:t>노하우 공유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Action </a:t>
                      </a:r>
                      <a:r>
                        <a:rPr lang="en-US" sz="900" kern="0" dirty="0"/>
                        <a:t>Plan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토의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발표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92" marR="21192" marT="37675" marB="3767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6632" y="755576"/>
            <a:ext cx="27991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과정명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디퍼런트 여성리더십 과정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리더십일반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2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39" y="1286615"/>
          <a:ext cx="6480720" cy="7449507"/>
        </p:xfrm>
        <a:graphic>
          <a:graphicData uri="http://schemas.openxmlformats.org/drawingml/2006/table">
            <a:tbl>
              <a:tblPr/>
              <a:tblGrid>
                <a:gridCol w="102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3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목적 및 개요</a:t>
                      </a:r>
                    </a:p>
                  </a:txBody>
                  <a:tcPr marL="31646" marR="316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조직원으로서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팀성과 창출의 기본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시대를 살아가는 가치 창조 형 인간의 성공 노하우 습득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객관적인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자기이해를 바탕으로 셀프 리더십 역량개발에 대한 강한 내적 동기유발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자기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주도성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(Self-empowerment)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원리 이해</a:t>
                      </a:r>
                    </a:p>
                  </a:txBody>
                  <a:tcPr marL="31646" marR="316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31" marR="46031" marT="40916" marB="409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31" marR="46031" marT="40916" marB="409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기대효과 및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특징</a:t>
                      </a:r>
                    </a:p>
                  </a:txBody>
                  <a:tcPr marL="31646" marR="316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자기발견을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통한 주체적인 삶의 설계를 통해서 역할의 폭 확대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개인의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Career Development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청사진에 근거한 역량개발계획표 작성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효과적인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커뮤니케이션 스킬을 배우고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실천기법을 터득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전문성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향상을 통한 자기경쟁력 확보에 대해 연구</a:t>
                      </a:r>
                    </a:p>
                  </a:txBody>
                  <a:tcPr marL="31646" marR="316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31" marR="46031" marT="40916" marB="409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31" marR="46031" marT="40916" marB="409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2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 및 시간</a:t>
                      </a:r>
                    </a:p>
                  </a:txBody>
                  <a:tcPr marL="31646" marR="316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사원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인원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협의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시간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46" marR="316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31" marR="46031" marT="40916" marB="409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31" marR="46031" marT="40916" marB="409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9">
                <a:tc grid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46" marR="316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31" marR="46031" marT="40916" marB="409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31" marR="46031" marT="40916" marB="40916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443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 제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 습 내 용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 간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학습방법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1243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[M1]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리더의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Self-Leadership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행복의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의미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개인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나는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행복한가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몰입의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경험과 이벤트 만들기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긍정적사고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진단분석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동영상연구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토의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1243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[M2]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혁신의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논리와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리더의 패러다임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변화혁신의 이해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누가 변해야 하나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언제 변해야 하는가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Deep Change or Slow Death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진단분석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사례연구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토의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1243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[M3]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Partner-Leadership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사례연구를 통한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Partner-Leadership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연구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신뢰의 수준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적극적 경청수준과 태도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칭찬의 기본 원칙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진단분석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게임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토의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043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[M4]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전략적 자기관리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프로가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지향하는 것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새로운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나를 만들기 위한 테마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Deep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를 위하여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en-US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수립과 전개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토의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043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[M5]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셀프 리더로서의 도전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셀프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리더로서의 자기진다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비전과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목표의 설정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비전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달성을 위한 어드바이스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토의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</a:t>
                      </a:r>
                    </a:p>
                  </a:txBody>
                  <a:tcPr marL="23975" marR="23975" marT="42621" marB="4262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1709" y="582416"/>
            <a:ext cx="33672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과정명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셀프 리더십 과정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셀프리더십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15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331641"/>
          <a:ext cx="6480720" cy="721481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55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77" marR="3017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조직내</a:t>
                      </a:r>
                      <a:r>
                        <a:rPr lang="ko-KR" sz="900" kern="0" dirty="0" smtClean="0"/>
                        <a:t> 목표 달성을 위해 타인이 성과를 내도록 지원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문제 상황에 민감하게 대처하도록 유도하는 피드백 스킬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성과 및 문제행동에 긍정적 개선을 위한 교정 </a:t>
                      </a:r>
                      <a:r>
                        <a:rPr lang="ko-KR" sz="900" kern="0" dirty="0" err="1" smtClean="0"/>
                        <a:t>스킬을</a:t>
                      </a:r>
                      <a:r>
                        <a:rPr lang="ko-KR" sz="900" kern="0" dirty="0" smtClean="0"/>
                        <a:t> 발휘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77" marR="3017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94" marR="43894" marT="39017" marB="3901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94" marR="43894" marT="39017" marB="390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91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77" marR="3017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조직의 </a:t>
                      </a:r>
                      <a:r>
                        <a:rPr lang="ko-KR" sz="900" kern="0" dirty="0"/>
                        <a:t>성과창출의 구체적 실천 행동의 발휘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구성원간 </a:t>
                      </a:r>
                      <a:r>
                        <a:rPr lang="ko-KR" sz="900" kern="0" dirty="0"/>
                        <a:t>긍정적 관계 형성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리더와 </a:t>
                      </a:r>
                      <a:r>
                        <a:rPr lang="ko-KR" sz="900" kern="0" dirty="0"/>
                        <a:t>구성원간의 신뢰의</a:t>
                      </a:r>
                      <a:r>
                        <a:rPr lang="en-US" sz="900" kern="0" dirty="0"/>
                        <a:t> partnership </a:t>
                      </a:r>
                      <a:r>
                        <a:rPr lang="ko-KR" sz="900" kern="0" dirty="0"/>
                        <a:t>형성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77" marR="3017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94" marR="43894" marT="39017" marB="3901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94" marR="43894" marT="39017" marB="390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77" marR="3017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/>
                        <a:t>과장급이상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: 20</a:t>
                      </a:r>
                      <a:r>
                        <a:rPr lang="ko-KR" sz="900" kern="0" dirty="0" smtClean="0"/>
                        <a:t>명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77" marR="3017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94" marR="43894" marT="39017" marB="3901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94" marR="43894" marT="39017" marB="390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691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77" marR="3017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94" marR="43894" marT="39017" marB="3901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94" marR="43894" marT="39017" marB="39017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2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시 간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인식의 장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코칭</a:t>
                      </a:r>
                      <a:r>
                        <a:rPr lang="ko-KR" sz="900" kern="0" dirty="0"/>
                        <a:t> 리더십이란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우리 조직의 </a:t>
                      </a:r>
                      <a:r>
                        <a:rPr lang="ko-KR" sz="900" kern="0" dirty="0" err="1"/>
                        <a:t>코칭</a:t>
                      </a:r>
                      <a:r>
                        <a:rPr lang="ko-KR" sz="900" kern="0" dirty="0"/>
                        <a:t> 리더십의 실제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코칭</a:t>
                      </a:r>
                      <a:r>
                        <a:rPr lang="ko-KR" sz="900" kern="0" dirty="0"/>
                        <a:t> 리더십의 방법론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변화의 장 Ⅰ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나의 커뮤니케이션 유형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타인 커뮤니케이션</a:t>
                      </a:r>
                      <a:r>
                        <a:rPr lang="en-US" sz="900" kern="0" dirty="0"/>
                        <a:t> Style</a:t>
                      </a:r>
                      <a:r>
                        <a:rPr lang="ko-KR" sz="900" kern="0" dirty="0"/>
                        <a:t>에 대한 긍정적 대처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4</a:t>
                      </a:r>
                      <a:r>
                        <a:rPr lang="ko-KR" sz="900" kern="0" dirty="0"/>
                        <a:t>가지 행동유형별 대응전략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12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변화의 장 Ⅱ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타인의 의견 청취 스킬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효과적인 질문 스킬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5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변화의 장 Ⅲ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사람과 행동의 구별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효과적인</a:t>
                      </a:r>
                      <a:r>
                        <a:rPr lang="en-US" sz="900" kern="0" dirty="0"/>
                        <a:t> Feedback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행동에 따른 긍정적 </a:t>
                      </a:r>
                      <a:r>
                        <a:rPr lang="ko-KR" sz="900" kern="0" dirty="0" err="1"/>
                        <a:t>역향력</a:t>
                      </a:r>
                      <a:r>
                        <a:rPr lang="ko-KR" sz="900" kern="0" dirty="0"/>
                        <a:t> 행사</a:t>
                      </a:r>
                      <a:r>
                        <a:rPr lang="en-US" sz="900" kern="0" dirty="0"/>
                        <a:t> : </a:t>
                      </a:r>
                      <a:r>
                        <a:rPr lang="ko-KR" sz="900" kern="0" dirty="0"/>
                        <a:t>맞장구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5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코칭의 실제 Ⅰ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성공적인 코치의 특징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코칭의</a:t>
                      </a:r>
                      <a:r>
                        <a:rPr lang="ko-KR" sz="900" kern="0" dirty="0"/>
                        <a:t> 수준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유형별 </a:t>
                      </a:r>
                      <a:r>
                        <a:rPr lang="ko-KR" sz="900" kern="0" dirty="0" err="1"/>
                        <a:t>코칭전략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5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[M6]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코치의 실제 Ⅱ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우리 조직 부하사원의</a:t>
                      </a:r>
                      <a:r>
                        <a:rPr lang="en-US" sz="900" kern="0" dirty="0"/>
                        <a:t> KSA</a:t>
                      </a:r>
                      <a:r>
                        <a:rPr lang="ko-KR" sz="900" kern="0" dirty="0"/>
                        <a:t>수준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전략적 </a:t>
                      </a:r>
                      <a:r>
                        <a:rPr lang="ko-KR" sz="900" kern="0" dirty="0" err="1"/>
                        <a:t>코칭</a:t>
                      </a:r>
                      <a:r>
                        <a:rPr lang="ko-KR" sz="900" kern="0" dirty="0"/>
                        <a:t> 계획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5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[M7]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코칭의 실제 Ⅲ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나는 어떤 리더인가</a:t>
                      </a:r>
                      <a:r>
                        <a:rPr lang="en-US" sz="900" kern="0" dirty="0"/>
                        <a:t>?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Praising</a:t>
                      </a:r>
                      <a:r>
                        <a:rPr lang="ko-KR" sz="900" kern="0" dirty="0"/>
                        <a:t>이란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창조적인</a:t>
                      </a:r>
                      <a:r>
                        <a:rPr lang="en-US" sz="900" kern="0" dirty="0"/>
                        <a:t> Praising </a:t>
                      </a:r>
                      <a:r>
                        <a:rPr lang="ko-KR" sz="900" kern="0" dirty="0"/>
                        <a:t>활동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712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[M8]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실천의 장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712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[M9]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약속의 장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코칭</a:t>
                      </a:r>
                      <a:r>
                        <a:rPr lang="ko-KR" sz="900" kern="0" dirty="0"/>
                        <a:t> 리더십 총정리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현업에서 적용 가능한 실천 방안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발표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2" marR="22862" marT="40643" marB="406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16632" y="613301"/>
            <a:ext cx="540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코칭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리더십과정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임파워링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26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71451" y="1187625"/>
          <a:ext cx="6486524" cy="769893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06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1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0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861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목적 및 개요</a:t>
                      </a:r>
                    </a:p>
                  </a:txBody>
                  <a:tcPr marL="22700" marR="2270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조직환경변화의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인식과 리더의식 변화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팀원의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능력과 자율성 향상을 위한 조직운영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경영자에서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리더로의 새로운 패러다임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새로운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조직문화와 관리혁신</a:t>
                      </a:r>
                    </a:p>
                  </a:txBody>
                  <a:tcPr marL="22700" marR="2270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 marL="33018" marR="33018" marT="29349" marB="2934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marL="33018" marR="33018" marT="29349" marB="2934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89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기대효과 및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특징</a:t>
                      </a:r>
                    </a:p>
                  </a:txBody>
                  <a:tcPr marL="22700" marR="2270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성과창출의 구체적 실천 행동의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발휘</a:t>
                      </a:r>
                      <a:endParaRPr lang="en-US" altLang="ko-KR" sz="9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구성원간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긍정적 관계 형성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리더와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구성원간의 신뢰의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partnership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형성</a:t>
                      </a:r>
                    </a:p>
                  </a:txBody>
                  <a:tcPr marL="22700" marR="2270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marL="33018" marR="33018" marT="29349" marB="2934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marL="33018" marR="33018" marT="29349" marB="2934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 및 시간</a:t>
                      </a:r>
                    </a:p>
                  </a:txBody>
                  <a:tcPr marL="22700" marR="2270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부서장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팀장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인원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20~30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명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시간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20~30H(2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00" marR="2270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marL="33018" marR="33018" marT="29349" marB="2934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marL="33018" marR="33018" marT="29349" marB="2934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946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700" marR="22700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marL="33018" marR="33018" marT="29349" marB="2934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marL="33018" marR="33018" marT="29349" marB="2934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 제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내 용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 간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학습방법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6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[M1]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환경변화와 리더의 역할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실패하는 기업의 특징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초인류기업의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몰락 사례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향상성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보존기능과 기업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혁신은 성공하는가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86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[M2]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패러다임 전환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패러다임이란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패러다임의 특성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패러다임 효과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혁신과 패러다임 전환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6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[M3]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비전창조 공유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경영혁신과 비전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비전이란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비전의 효과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비전구상 방법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토론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86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[M4]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임파워먼트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임파워먼트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임파워먼트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효과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권한위임과 동기부여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자율성 강화와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피그말리온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효과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86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[M5]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 코치 슈퍼리더십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리더와 리더십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리더십의 유용성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상황론적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리더십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리더십의 사례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사례연구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32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[M6]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임파워링 휴먼스킬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인간관계와 리더십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갈등관리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의사소통 스킬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개방적 폐쇄적 자기관리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동기부여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398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[M7]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참여와 공유관계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임파워링과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공유관리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MBS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자기진단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MBS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사례연구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진단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사롄연구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332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[M8]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전략적 사고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전략적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사고란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전략적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우량기업과 경영환경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비전과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전략성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곡선과 패러다임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98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[M9]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변화관리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변화의 곤란성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변화과정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변화관리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398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[M10]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행동계획 작성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자기체크리스트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변화의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단계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Plan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진단</a:t>
                      </a:r>
                    </a:p>
                  </a:txBody>
                  <a:tcPr marL="17197" marR="17197" marT="30572" marB="3057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-286840" y="561619"/>
            <a:ext cx="27831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임파워링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리더십과정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임파워링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5301208" y="8748464"/>
            <a:ext cx="1600200" cy="486833"/>
          </a:xfrm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799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1" y="1330891"/>
          <a:ext cx="6480719" cy="741757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3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5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58" marR="2795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역사속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인물들을 통해 조직 경영의 본질 및 인간관리의 핵심을 파악할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58" marR="2795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66" marR="40666" marT="36148" marB="3614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66" marR="40666" marT="36148" marB="3614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26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58" marR="2795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역사속의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불멸의 리더의 특징 파악을 통한 자신만의 </a:t>
                      </a:r>
                      <a:r>
                        <a:rPr lang="ko-KR" altLang="en-US" sz="900" kern="0" dirty="0" smtClean="0"/>
                        <a:t>리더십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모델링 구축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새로운 </a:t>
                      </a:r>
                      <a:r>
                        <a:rPr lang="ko-KR" sz="900" kern="0" dirty="0"/>
                        <a:t>조직문화와 관리혁신 이해 및 습득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아래의 </a:t>
                      </a:r>
                      <a:r>
                        <a:rPr lang="ko-KR" sz="900" kern="0" dirty="0" err="1"/>
                        <a:t>교육모듈별</a:t>
                      </a:r>
                      <a:r>
                        <a:rPr lang="ko-KR" sz="900" kern="0" dirty="0"/>
                        <a:t> 내용을 교육대상자의 특성에 맞게 재구성하여 교육진행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58" marR="2795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66" marR="40666" marT="36148" marB="3614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66" marR="40666" marT="36148" marB="3614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54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58" marR="2795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12H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58" marR="2795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66" marR="40666" marT="36148" marB="3614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66" marR="40666" marT="36148" marB="3614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828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958" marR="2795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66" marR="40666" marT="36148" marB="3614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66" marR="40666" marT="36148" marB="36148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5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05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역사와 고전의 학습을 통한 조직관리의 이해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하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은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 err="1"/>
                        <a:t>주나라와</a:t>
                      </a:r>
                      <a:r>
                        <a:rPr lang="ko-KR" sz="900" kern="0" dirty="0"/>
                        <a:t> 춘추전국시대의 역사 이해를 통한 </a:t>
                      </a:r>
                      <a:r>
                        <a:rPr lang="ko-KR" altLang="en-US" sz="900" kern="0" dirty="0" smtClean="0"/>
                        <a:t>인</a:t>
                      </a:r>
                      <a:r>
                        <a:rPr lang="ko-KR" sz="900" kern="0" dirty="0" smtClean="0"/>
                        <a:t>간관리의 </a:t>
                      </a:r>
                      <a:r>
                        <a:rPr lang="ko-KR" sz="900" kern="0" dirty="0"/>
                        <a:t>원칙조명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68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[M2]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손자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오자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 err="1"/>
                        <a:t>한비자의</a:t>
                      </a:r>
                      <a:r>
                        <a:rPr lang="ko-KR" sz="900" kern="0" dirty="0"/>
                        <a:t> 조직관리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손자병법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오자병법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그리고 법가사상의 집대성 </a:t>
                      </a:r>
                      <a:r>
                        <a:rPr lang="ko-KR" sz="900" kern="0" dirty="0" err="1" smtClean="0"/>
                        <a:t>한비자를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통해 </a:t>
                      </a:r>
                      <a:r>
                        <a:rPr lang="ko-KR" sz="900" kern="0" dirty="0" smtClean="0"/>
                        <a:t>본 조직관리와</a:t>
                      </a:r>
                      <a:endParaRPr lang="en-US" altLang="ko-KR" sz="900" kern="0" dirty="0" smtClean="0"/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sz="900" kern="0" dirty="0" smtClean="0"/>
                        <a:t> </a:t>
                      </a:r>
                      <a:r>
                        <a:rPr lang="en-US" altLang="ko-KR" sz="900" kern="0" dirty="0" smtClean="0"/>
                        <a:t>  </a:t>
                      </a:r>
                      <a:r>
                        <a:rPr lang="ko-KR" sz="900" kern="0" dirty="0" smtClean="0"/>
                        <a:t>전략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68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[M3]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유방과 </a:t>
                      </a:r>
                      <a:r>
                        <a:rPr lang="ko-KR" sz="900" kern="0" dirty="0" err="1"/>
                        <a:t>항우의</a:t>
                      </a:r>
                      <a:r>
                        <a:rPr lang="ko-KR" sz="900" kern="0" dirty="0"/>
                        <a:t> </a:t>
                      </a:r>
                      <a:r>
                        <a:rPr lang="ko-KR" altLang="en-US" sz="900" kern="0" dirty="0" smtClean="0"/>
                        <a:t>리더십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해하의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 err="1"/>
                        <a:t>건곡일척을</a:t>
                      </a:r>
                      <a:r>
                        <a:rPr lang="ko-KR" sz="900" kern="0" dirty="0"/>
                        <a:t> 전투를 통한 유방의 </a:t>
                      </a:r>
                      <a:r>
                        <a:rPr lang="ko-KR" sz="900" kern="0" dirty="0" err="1" smtClean="0"/>
                        <a:t>임파워링</a:t>
                      </a:r>
                      <a:r>
                        <a:rPr lang="en-US" altLang="ko-KR" sz="900" kern="0" baseline="0" dirty="0" smtClean="0"/>
                        <a:t> </a:t>
                      </a:r>
                      <a:r>
                        <a:rPr lang="ko-KR" altLang="en-US" sz="900" kern="0" dirty="0" smtClean="0"/>
                        <a:t>리더십과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 err="1"/>
                        <a:t>항우의</a:t>
                      </a:r>
                      <a:r>
                        <a:rPr lang="ko-KR" sz="900" kern="0" dirty="0"/>
                        <a:t> </a:t>
                      </a:r>
                      <a:r>
                        <a:rPr lang="ko-KR" sz="900" kern="0" dirty="0" smtClean="0"/>
                        <a:t>카리스마</a:t>
                      </a:r>
                      <a:endParaRPr lang="en-US" altLang="ko-KR" sz="900" kern="0" dirty="0" smtClean="0"/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sz="900" kern="0" dirty="0" smtClean="0"/>
                        <a:t> </a:t>
                      </a:r>
                      <a:r>
                        <a:rPr lang="en-US" altLang="ko-KR" sz="900" kern="0" dirty="0" smtClean="0"/>
                        <a:t>  </a:t>
                      </a:r>
                      <a:r>
                        <a:rPr lang="ko-KR" altLang="en-US" sz="900" kern="0" dirty="0" smtClean="0"/>
                        <a:t>리더십의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비교를 </a:t>
                      </a:r>
                      <a:r>
                        <a:rPr lang="ko-KR" sz="900" kern="0" dirty="0" smtClean="0"/>
                        <a:t>통한</a:t>
                      </a: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승자와 </a:t>
                      </a:r>
                      <a:r>
                        <a:rPr lang="ko-KR" sz="900" kern="0" dirty="0"/>
                        <a:t>패자의 </a:t>
                      </a:r>
                      <a:r>
                        <a:rPr lang="ko-KR" altLang="en-US" sz="900" kern="0" dirty="0" smtClean="0"/>
                        <a:t>리더십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스타일 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68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제갈량과 한신의 </a:t>
                      </a:r>
                      <a:r>
                        <a:rPr lang="ko-KR" altLang="en-US" sz="900" kern="0" dirty="0" smtClean="0"/>
                        <a:t>리더십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상황부합 </a:t>
                      </a:r>
                      <a:r>
                        <a:rPr lang="ko-KR" sz="900" kern="0" dirty="0"/>
                        <a:t>이론에 의거하여 제갈량과 한신이 </a:t>
                      </a:r>
                      <a:r>
                        <a:rPr lang="ko-KR" sz="900" kern="0" dirty="0" smtClean="0"/>
                        <a:t>조직을 </a:t>
                      </a:r>
                      <a:r>
                        <a:rPr lang="ko-KR" sz="900" kern="0" dirty="0"/>
                        <a:t>장악하고 </a:t>
                      </a:r>
                      <a:r>
                        <a:rPr lang="ko-KR" sz="900" kern="0" dirty="0" smtClean="0"/>
                        <a:t>부하들의</a:t>
                      </a:r>
                      <a:endParaRPr lang="en-US" altLang="ko-KR" sz="900" kern="0" dirty="0" smtClean="0"/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baseline="0" dirty="0" smtClean="0"/>
                        <a:t>   </a:t>
                      </a:r>
                      <a:r>
                        <a:rPr lang="ko-KR" sz="900" kern="0" dirty="0" smtClean="0"/>
                        <a:t>신임을 </a:t>
                      </a:r>
                      <a:r>
                        <a:rPr lang="ko-KR" sz="900" kern="0" dirty="0"/>
                        <a:t>얻어가는 </a:t>
                      </a:r>
                      <a:r>
                        <a:rPr lang="ko-KR" sz="900" kern="0" dirty="0" smtClean="0"/>
                        <a:t>과정을</a:t>
                      </a:r>
                      <a:r>
                        <a:rPr lang="en-US" altLang="ko-KR" sz="900" kern="0" baseline="0" dirty="0" smtClean="0"/>
                        <a:t> </a:t>
                      </a:r>
                      <a:r>
                        <a:rPr lang="ko-KR" sz="900" kern="0" dirty="0" err="1" smtClean="0"/>
                        <a:t>적벽대전을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통해 재조명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8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[M5]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이순신 </a:t>
                      </a:r>
                      <a:r>
                        <a:rPr lang="ko-KR" altLang="en-US" sz="900" kern="0" dirty="0" smtClean="0"/>
                        <a:t>리더십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전쟁 </a:t>
                      </a:r>
                      <a:r>
                        <a:rPr lang="ko-KR" sz="900" kern="0" dirty="0"/>
                        <a:t>속 리더로서 이겨내야 했던 </a:t>
                      </a:r>
                      <a:r>
                        <a:rPr lang="ko-KR" sz="900" kern="0" dirty="0" smtClean="0"/>
                        <a:t>개인적인</a:t>
                      </a: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고뇌와 </a:t>
                      </a:r>
                      <a:r>
                        <a:rPr lang="ko-KR" sz="900" kern="0" dirty="0"/>
                        <a:t>군왕 선조와의 갈등</a:t>
                      </a:r>
                      <a:r>
                        <a:rPr lang="en-US" sz="900" kern="0" dirty="0"/>
                        <a:t>, </a:t>
                      </a:r>
                      <a:endParaRPr lang="en-US" sz="900" kern="0" dirty="0" smtClean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0" baseline="0" dirty="0" smtClean="0"/>
                        <a:t>   </a:t>
                      </a:r>
                      <a:r>
                        <a:rPr lang="en-US" sz="900" kern="0" dirty="0" smtClean="0"/>
                        <a:t>23</a:t>
                      </a:r>
                      <a:r>
                        <a:rPr lang="ko-KR" sz="900" kern="0" dirty="0"/>
                        <a:t>전</a:t>
                      </a:r>
                      <a:r>
                        <a:rPr lang="en-US" sz="900" kern="0" dirty="0"/>
                        <a:t> 23</a:t>
                      </a:r>
                      <a:r>
                        <a:rPr lang="ko-KR" sz="900" kern="0" dirty="0"/>
                        <a:t>승의 불멸의 신화를 남긴 영웅 이순신을 통한 조직 혁신과 </a:t>
                      </a:r>
                      <a:r>
                        <a:rPr lang="ko-KR" sz="900" kern="0" dirty="0" smtClean="0"/>
                        <a:t>조직</a:t>
                      </a:r>
                      <a:endParaRPr lang="en-US" altLang="ko-KR" sz="900" kern="0" dirty="0" smtClean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/>
                        <a:t>  </a:t>
                      </a:r>
                      <a:r>
                        <a:rPr lang="ko-KR" sz="900" kern="0" dirty="0" smtClean="0"/>
                        <a:t> 활성화의 </a:t>
                      </a:r>
                      <a:r>
                        <a:rPr lang="ko-KR" sz="900" kern="0" dirty="0"/>
                        <a:t>프로세스를 재조명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68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[M6]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정조 </a:t>
                      </a:r>
                      <a:r>
                        <a:rPr lang="ko-KR" altLang="en-US" sz="900" kern="0" dirty="0" smtClean="0"/>
                        <a:t>리더십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- </a:t>
                      </a:r>
                      <a:r>
                        <a:rPr lang="ko-KR" sz="900" kern="0" dirty="0"/>
                        <a:t>조선조 최고의 개혁군주 이산 정조를 통해 본</a:t>
                      </a:r>
                      <a:r>
                        <a:rPr lang="en-US" sz="900" kern="0" dirty="0"/>
                        <a:t> </a:t>
                      </a:r>
                      <a:r>
                        <a:rPr lang="en-US" sz="900" kern="0" dirty="0" smtClean="0"/>
                        <a:t>  </a:t>
                      </a:r>
                      <a:r>
                        <a:rPr lang="ko-KR" sz="900" kern="0" dirty="0"/>
                        <a:t>개혁 </a:t>
                      </a:r>
                      <a:r>
                        <a:rPr lang="ko-KR" altLang="en-US" sz="900" kern="0" dirty="0" smtClean="0"/>
                        <a:t>리더십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조명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68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[M7]</a:t>
                      </a:r>
                      <a:br>
                        <a:rPr lang="en-US" sz="900" kern="0" dirty="0"/>
                      </a:br>
                      <a:r>
                        <a:rPr lang="ko-KR" sz="900" kern="0" dirty="0" err="1"/>
                        <a:t>도쿠가와</a:t>
                      </a:r>
                      <a:r>
                        <a:rPr lang="ko-KR" sz="900" kern="0" dirty="0"/>
                        <a:t> </a:t>
                      </a:r>
                      <a:r>
                        <a:rPr lang="ko-KR" sz="900" kern="0" dirty="0" err="1"/>
                        <a:t>이에야스</a:t>
                      </a:r>
                      <a:r>
                        <a:rPr lang="ko-KR" sz="900" kern="0" dirty="0"/>
                        <a:t> </a:t>
                      </a:r>
                      <a:r>
                        <a:rPr lang="ko-KR" altLang="en-US" sz="900" kern="0" dirty="0" smtClean="0"/>
                        <a:t>리더십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오다 </a:t>
                      </a:r>
                      <a:r>
                        <a:rPr lang="ko-KR" sz="900" kern="0" dirty="0" err="1"/>
                        <a:t>노부나가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 err="1"/>
                        <a:t>토요토미</a:t>
                      </a:r>
                      <a:r>
                        <a:rPr lang="ko-KR" sz="900" kern="0" dirty="0"/>
                        <a:t> </a:t>
                      </a:r>
                      <a:r>
                        <a:rPr lang="ko-KR" sz="900" kern="0" dirty="0" err="1"/>
                        <a:t>히데요시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 err="1"/>
                        <a:t>도쿠가와</a:t>
                      </a:r>
                      <a:r>
                        <a:rPr lang="ko-KR" sz="900" kern="0" dirty="0"/>
                        <a:t> </a:t>
                      </a:r>
                      <a:r>
                        <a:rPr lang="ko-KR" sz="900" kern="0" dirty="0" err="1" smtClean="0"/>
                        <a:t>이에야스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3</a:t>
                      </a:r>
                      <a:r>
                        <a:rPr lang="ko-KR" sz="900" kern="0" dirty="0"/>
                        <a:t>인의 </a:t>
                      </a:r>
                      <a:r>
                        <a:rPr lang="ko-KR" sz="900" kern="0" dirty="0" smtClean="0"/>
                        <a:t>스타일</a:t>
                      </a:r>
                      <a:endParaRPr lang="en-US" altLang="ko-KR" sz="900" kern="0" dirty="0" smtClean="0"/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sz="900" kern="0" dirty="0" smtClean="0"/>
                        <a:t> </a:t>
                      </a:r>
                      <a:r>
                        <a:rPr lang="en-US" altLang="ko-KR" sz="900" kern="0" dirty="0" smtClean="0"/>
                        <a:t>  </a:t>
                      </a:r>
                      <a:r>
                        <a:rPr lang="ko-KR" sz="900" kern="0" dirty="0" smtClean="0"/>
                        <a:t>비교를 </a:t>
                      </a:r>
                      <a:r>
                        <a:rPr lang="ko-KR" sz="900" kern="0" dirty="0"/>
                        <a:t>통한 </a:t>
                      </a:r>
                      <a:r>
                        <a:rPr lang="ko-KR" altLang="en-US" sz="900" kern="0" dirty="0" smtClean="0"/>
                        <a:t>리더십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68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[M8]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카이사르와 한니발의 </a:t>
                      </a:r>
                      <a:r>
                        <a:rPr lang="ko-KR" altLang="en-US" sz="900" kern="0" dirty="0" smtClean="0"/>
                        <a:t>리더십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전략의 귀재인 카이사르와 한니발의</a:t>
                      </a:r>
                      <a:r>
                        <a:rPr lang="en-US" sz="900" kern="0" dirty="0"/>
                        <a:t> </a:t>
                      </a:r>
                      <a:r>
                        <a:rPr lang="ko-KR" sz="900" kern="0" dirty="0" smtClean="0"/>
                        <a:t>혁신 </a:t>
                      </a:r>
                      <a:r>
                        <a:rPr lang="ko-KR" altLang="en-US" sz="900" kern="0" dirty="0" smtClean="0"/>
                        <a:t>리더십과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 err="1"/>
                        <a:t>참여형</a:t>
                      </a:r>
                      <a:r>
                        <a:rPr lang="ko-KR" sz="900" kern="0" dirty="0"/>
                        <a:t> </a:t>
                      </a:r>
                      <a:r>
                        <a:rPr lang="ko-KR" altLang="en-US" sz="900" kern="0" dirty="0" smtClean="0"/>
                        <a:t>리더십의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en-US" altLang="ko-KR" sz="900" kern="0" dirty="0" smtClean="0"/>
                        <a:t>   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  </a:t>
                      </a:r>
                      <a:r>
                        <a:rPr lang="ko-KR" sz="900" kern="0" dirty="0" smtClean="0"/>
                        <a:t>비교분석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968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[M9]</a:t>
                      </a:r>
                      <a:br>
                        <a:rPr lang="en-US" sz="900" kern="0" dirty="0"/>
                      </a:br>
                      <a:r>
                        <a:rPr lang="ko-KR" sz="900" kern="0" dirty="0" err="1"/>
                        <a:t>징기스칸</a:t>
                      </a:r>
                      <a:r>
                        <a:rPr lang="ko-KR" sz="900" kern="0" dirty="0"/>
                        <a:t> </a:t>
                      </a:r>
                      <a:r>
                        <a:rPr lang="ko-KR" altLang="en-US" sz="900" kern="0" dirty="0" smtClean="0"/>
                        <a:t>리더십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대제국 건설의 초석인 </a:t>
                      </a:r>
                      <a:r>
                        <a:rPr lang="ko-KR" sz="900" kern="0" dirty="0" err="1"/>
                        <a:t>징기즈칸의</a:t>
                      </a:r>
                      <a:r>
                        <a:rPr lang="ko-KR" sz="900" kern="0" dirty="0"/>
                        <a:t> </a:t>
                      </a:r>
                      <a:r>
                        <a:rPr lang="ko-KR" sz="900" kern="0" dirty="0" err="1"/>
                        <a:t>셀프</a:t>
                      </a:r>
                      <a:r>
                        <a:rPr lang="ko-KR" sz="900" kern="0" dirty="0"/>
                        <a:t> </a:t>
                      </a:r>
                      <a:r>
                        <a:rPr lang="ko-KR" altLang="en-US" sz="900" kern="0" dirty="0" err="1" smtClean="0"/>
                        <a:t>리더십에대해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조명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80" marR="21180" marT="37653" marB="3765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275950" y="613301"/>
            <a:ext cx="27831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역사속의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리더십과정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792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1" y="1331640"/>
          <a:ext cx="6480718" cy="739116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목적 및 개요</a:t>
                      </a:r>
                    </a:p>
                  </a:txBody>
                  <a:tcPr marL="32776" marR="327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리더십의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기본 접근 목표인 사람의 감성을 어떻게 자극하느냐에 대한 연구에 초점을 두고 그 반응을 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리더십과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융합시켜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긍정적인 </a:t>
                      </a:r>
                      <a:r>
                        <a:rPr lang="ko-KR" alt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효과로 이끌어 낸다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76" marR="327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47675" marR="47675" marT="42377" marB="423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47675" marR="47675" marT="42377" marB="423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93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기대효과 및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특징</a:t>
                      </a:r>
                    </a:p>
                  </a:txBody>
                  <a:tcPr marL="32776" marR="327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감성이라는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심리적 감각을 </a:t>
                      </a:r>
                      <a:r>
                        <a:rPr lang="ko-KR" alt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리더십과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연계시키는 방법을 학습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조직원의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개인별 특성을 이론적으로 구분하고 적합한 감성을 자극하여 성과를 유도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물질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보상으로는 제공하지 못하는 심리적 만족감을 조직원에게 부여하여 조직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충성도를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극대화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비전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공유와 리더에 대한 신뢰도를 향상시키는 스킬 습득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감성 </a:t>
                      </a:r>
                      <a:r>
                        <a:rPr lang="ko-KR" alt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리더십을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발휘하여 목표 달성 과정에서 윤리적 확산과 의식공유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소속감 고취</a:t>
                      </a:r>
                    </a:p>
                  </a:txBody>
                  <a:tcPr marL="32776" marR="327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47675" marR="47675" marT="42377" marB="423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47675" marR="47675" marT="42377" marB="423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90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 및 시간</a:t>
                      </a:r>
                    </a:p>
                  </a:txBody>
                  <a:tcPr marL="32776" marR="327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 부문관리자 및 리더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인원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시간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16H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76" marR="327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700"/>
                    </a:p>
                  </a:txBody>
                  <a:tcPr marL="47675" marR="47675" marT="42377" marB="423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47675" marR="47675" marT="42377" marB="423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475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776" marR="3277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700"/>
                    </a:p>
                  </a:txBody>
                  <a:tcPr marL="47675" marR="47675" marT="42377" marB="423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47675" marR="47675" marT="42377" marB="423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1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 제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내 용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 간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학습방법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069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[M1]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감성 리더십의 기본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인간의 선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후천적 재능과 감성에 대하여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인간을 성장시키는 기본과 원칙에 대하여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리더십과 감성의 강화방법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감성과 리더십 체득과 포인트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069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[M2]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감성커뮤니케이션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감성커뮤니케이션에 능숙 하기 위한 기본 포인트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자신의 의사를 정확히 말하는 표현능력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상대방의 이야기를 잘 들어 주는 경청능력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상대방의 고민을 들어 조언해 주는 카운슬링능력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069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[M3]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감성과 팀 화합능력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팀을 성장시키는 감성능력의 기본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팀원들에게 의욕을 일으키게 하는 리더 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팀의 개별지도를 위한 패턴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팀의 집단지도를 위한 노하우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5069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[M4]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동기부여와 감성능력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사람의 장점을 잘 찾아 의욕을 강화시키는 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관심을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통하여 사람에게 동기부여를 시키는 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칭찬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꾸중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가르침을 통하여 동기부여 기법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감성적인 미소와 칭찬이 갖는 열 가지 덕이란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5069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[M5]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리더의 </a:t>
                      </a:r>
                      <a:endParaRPr lang="en-US" altLang="ko-KR" sz="9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자기계발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평소에 갖추어야 할 리더의 문제의식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리더의 자기가치진단과 제거해야 할 고뇌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리더가 갖추어야 할 참다운 용기에 대하여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참다운 리더가 되는 길은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?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24830" marR="24830" marT="44143" marB="4414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-243408" y="591236"/>
            <a:ext cx="48965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감성 리더십과정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9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2490</Words>
  <Application>Microsoft Office PowerPoint</Application>
  <PresentationFormat>화면 슬라이드 쇼(4:3)</PresentationFormat>
  <Paragraphs>698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1" baseType="lpstr">
      <vt:lpstr>gulim</vt:lpstr>
      <vt:lpstr>굴림</vt:lpstr>
      <vt:lpstr>돋움</vt:lpstr>
      <vt:lpstr>맑은 고딕</vt:lpstr>
      <vt:lpstr>타이포_팩토리 M</vt:lpstr>
      <vt:lpstr>Arial</vt:lpstr>
      <vt:lpstr>Calibri</vt:lpstr>
      <vt:lpstr>Calibri Light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김상욱</dc:creator>
  <cp:lastModifiedBy>김상욱</cp:lastModifiedBy>
  <cp:revision>2</cp:revision>
  <dcterms:created xsi:type="dcterms:W3CDTF">2017-01-31T09:41:53Z</dcterms:created>
  <dcterms:modified xsi:type="dcterms:W3CDTF">2017-01-31T09:49:45Z</dcterms:modified>
</cp:coreProperties>
</file>