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8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 showGuides="1">
      <p:cViewPr varScale="1">
        <p:scale>
          <a:sx n="44" d="100"/>
          <a:sy n="44" d="100"/>
        </p:scale>
        <p:origin x="2046" y="66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 smtClean="0"/>
              <a:t>클릭하여 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58948-1CBD-47D4-A9C7-AE30CDD8C223}" type="datetimeFigureOut">
              <a:rPr lang="ko-KR" altLang="en-US" smtClean="0"/>
              <a:t>2017-01-31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CE899-D430-4192-8791-593A4E71708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232062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58948-1CBD-47D4-A9C7-AE30CDD8C223}" type="datetimeFigureOut">
              <a:rPr lang="ko-KR" altLang="en-US" smtClean="0"/>
              <a:t>2017-01-31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CE899-D430-4192-8791-593A4E71708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63429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58948-1CBD-47D4-A9C7-AE30CDD8C223}" type="datetimeFigureOut">
              <a:rPr lang="ko-KR" altLang="en-US" smtClean="0"/>
              <a:t>2017-01-31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CE899-D430-4192-8791-593A4E71708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351336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3C6B8-7F39-447F-AE30-A6EFBC7A3EC3}" type="datetime1">
              <a:rPr lang="ko-KR" altLang="en-US" smtClean="0"/>
              <a:pPr/>
              <a:t>2017-01-31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5285184" y="8748464"/>
            <a:ext cx="1600200" cy="486833"/>
          </a:xfrm>
        </p:spPr>
        <p:txBody>
          <a:bodyPr/>
          <a:lstStyle/>
          <a:p>
            <a:fld id="{EA848D27-6122-49BD-8FF1-8EA2358648D9}" type="slidenum">
              <a:rPr lang="ko-KR" altLang="en-US" smtClean="0"/>
              <a:pPr/>
              <a:t>‹#›</a:t>
            </a:fld>
            <a:endParaRPr lang="ko-KR" altLang="en-US"/>
          </a:p>
        </p:txBody>
      </p:sp>
      <p:pic>
        <p:nvPicPr>
          <p:cNvPr id="7" name="Picture 64" descr="2"/>
          <p:cNvPicPr>
            <a:picLocks noChangeAspect="1" noChangeArrowheads="1"/>
          </p:cNvPicPr>
          <p:nvPr userDrawn="1"/>
        </p:nvPicPr>
        <p:blipFill>
          <a:blip r:embed="rId2" cstate="print">
            <a:duotone>
              <a:prstClr val="black"/>
              <a:schemeClr val="tx2">
                <a:tint val="45000"/>
                <a:satMod val="400000"/>
              </a:schemeClr>
            </a:duotone>
            <a:lum contrast="-20000"/>
          </a:blip>
          <a:stretch>
            <a:fillRect/>
          </a:stretch>
        </p:blipFill>
        <p:spPr bwMode="auto">
          <a:xfrm>
            <a:off x="1" y="5040560"/>
            <a:ext cx="6858000" cy="4067944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object 3"/>
          <p:cNvSpPr/>
          <p:nvPr userDrawn="1"/>
        </p:nvSpPr>
        <p:spPr>
          <a:xfrm>
            <a:off x="217668" y="208540"/>
            <a:ext cx="6500632" cy="432048"/>
          </a:xfrm>
          <a:custGeom>
            <a:avLst/>
            <a:gdLst/>
            <a:ahLst/>
            <a:cxnLst/>
            <a:rect l="l" t="t" r="r" b="b"/>
            <a:pathLst>
              <a:path w="9144000" h="6858000">
                <a:moveTo>
                  <a:pt x="9143999" y="0"/>
                </a:moveTo>
                <a:lnTo>
                  <a:pt x="0" y="0"/>
                </a:lnTo>
                <a:lnTo>
                  <a:pt x="0" y="6857998"/>
                </a:lnTo>
                <a:lnTo>
                  <a:pt x="9143999" y="6857998"/>
                </a:lnTo>
                <a:lnTo>
                  <a:pt x="9143999" y="0"/>
                </a:lnTo>
                <a:close/>
              </a:path>
            </a:pathLst>
          </a:custGeom>
          <a:solidFill>
            <a:srgbClr val="000000">
              <a:alpha val="65000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직사각형 8"/>
          <p:cNvSpPr/>
          <p:nvPr userDrawn="1"/>
        </p:nvSpPr>
        <p:spPr>
          <a:xfrm>
            <a:off x="152400" y="179512"/>
            <a:ext cx="6545580" cy="432048"/>
          </a:xfrm>
          <a:prstGeom prst="rect">
            <a:avLst/>
          </a:prstGeom>
          <a:solidFill>
            <a:srgbClr val="462178"/>
          </a:solidFill>
        </p:spPr>
        <p:txBody>
          <a:bodyPr wrap="square" lIns="0" tIns="0" rIns="0" bIns="0" rtlCol="0" anchor="ctr"/>
          <a:lstStyle/>
          <a:p>
            <a:pPr algn="ctr"/>
            <a:endParaRPr lang="ko-KR" altLang="en-US" dirty="0"/>
          </a:p>
        </p:txBody>
      </p:sp>
      <p:sp>
        <p:nvSpPr>
          <p:cNvPr id="14" name="직사각형 13"/>
          <p:cNvSpPr/>
          <p:nvPr userDrawn="1"/>
        </p:nvSpPr>
        <p:spPr>
          <a:xfrm>
            <a:off x="159495" y="197162"/>
            <a:ext cx="6555629" cy="400110"/>
          </a:xfrm>
          <a:prstGeom prst="rect">
            <a:avLst/>
          </a:prstGeom>
          <a:gradFill rotWithShape="1">
            <a:gsLst>
              <a:gs pos="0">
                <a:srgbClr val="FFFFFF">
                  <a:alpha val="16000"/>
                </a:srgbClr>
              </a:gs>
              <a:gs pos="100000">
                <a:srgbClr val="FFFFFF">
                  <a:alpha val="0"/>
                </a:srgbClr>
              </a:gs>
            </a:gsLst>
            <a:lin ang="5400000" scaled="1"/>
          </a:gradFill>
          <a:ln w="28575" cap="rnd" algn="ctr">
            <a:noFill/>
            <a:prstDash val="sysDot"/>
            <a:round/>
            <a:headEnd/>
            <a:tailEnd/>
          </a:ln>
        </p:spPr>
        <p:txBody>
          <a:bodyPr wrap="square" anchor="ctr">
            <a:spAutoFit/>
          </a:bodyPr>
          <a:lstStyle/>
          <a:p>
            <a:pPr marL="0" algn="ctr" defTabSz="914400" rtl="0" eaLnBrk="1" latinLnBrk="1" hangingPunct="1"/>
            <a:endParaRPr lang="ko-KR" altLang="en-US" sz="2000" b="1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760218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58948-1CBD-47D4-A9C7-AE30CDD8C223}" type="datetimeFigureOut">
              <a:rPr lang="ko-KR" altLang="en-US" smtClean="0"/>
              <a:t>2017-01-31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CE899-D430-4192-8791-593A4E71708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404933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58948-1CBD-47D4-A9C7-AE30CDD8C223}" type="datetimeFigureOut">
              <a:rPr lang="ko-KR" altLang="en-US" smtClean="0"/>
              <a:t>2017-01-31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CE899-D430-4192-8791-593A4E71708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702010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58948-1CBD-47D4-A9C7-AE30CDD8C223}" type="datetimeFigureOut">
              <a:rPr lang="ko-KR" altLang="en-US" smtClean="0"/>
              <a:t>2017-01-31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CE899-D430-4192-8791-593A4E71708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347053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58948-1CBD-47D4-A9C7-AE30CDD8C223}" type="datetimeFigureOut">
              <a:rPr lang="ko-KR" altLang="en-US" smtClean="0"/>
              <a:t>2017-01-31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CE899-D430-4192-8791-593A4E71708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55708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58948-1CBD-47D4-A9C7-AE30CDD8C223}" type="datetimeFigureOut">
              <a:rPr lang="ko-KR" altLang="en-US" smtClean="0"/>
              <a:t>2017-01-31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CE899-D430-4192-8791-593A4E71708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147637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58948-1CBD-47D4-A9C7-AE30CDD8C223}" type="datetimeFigureOut">
              <a:rPr lang="ko-KR" altLang="en-US" smtClean="0"/>
              <a:t>2017-01-31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CE899-D430-4192-8791-593A4E71708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039823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58948-1CBD-47D4-A9C7-AE30CDD8C223}" type="datetimeFigureOut">
              <a:rPr lang="ko-KR" altLang="en-US" smtClean="0"/>
              <a:t>2017-01-31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CE899-D430-4192-8791-593A4E71708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380627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ko-KR" altLang="en-US" smtClean="0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58948-1CBD-47D4-A9C7-AE30CDD8C223}" type="datetimeFigureOut">
              <a:rPr lang="ko-KR" altLang="en-US" smtClean="0"/>
              <a:t>2017-01-31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CE899-D430-4192-8791-593A4E71708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168314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158948-1CBD-47D4-A9C7-AE30CDD8C223}" type="datetimeFigureOut">
              <a:rPr lang="ko-KR" altLang="en-US" smtClean="0"/>
              <a:t>2017-01-31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BCE899-D430-4192-8791-593A4E71708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480611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54"/>
          <p:cNvGrpSpPr/>
          <p:nvPr/>
        </p:nvGrpSpPr>
        <p:grpSpPr>
          <a:xfrm>
            <a:off x="223279" y="1115690"/>
            <a:ext cx="6408737" cy="7272734"/>
            <a:chOff x="392877" y="2428868"/>
            <a:chExt cx="4107686" cy="2571768"/>
          </a:xfrm>
        </p:grpSpPr>
        <p:sp>
          <p:nvSpPr>
            <p:cNvPr id="3" name="직사각형 2"/>
            <p:cNvSpPr/>
            <p:nvPr/>
          </p:nvSpPr>
          <p:spPr>
            <a:xfrm>
              <a:off x="392877" y="4931129"/>
              <a:ext cx="4106878" cy="69507"/>
            </a:xfrm>
            <a:prstGeom prst="rect">
              <a:avLst/>
            </a:prstGeom>
            <a:blipFill>
              <a:blip r:embed="rId2"/>
              <a:tile tx="0" ty="0" sx="100000" sy="100000" flip="none" algn="tl"/>
            </a:blip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n w="3175">
                  <a:solidFill>
                    <a:schemeClr val="tx1"/>
                  </a:solidFill>
                </a:ln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4" name="직사각형 3"/>
            <p:cNvSpPr/>
            <p:nvPr/>
          </p:nvSpPr>
          <p:spPr>
            <a:xfrm>
              <a:off x="392877" y="2428868"/>
              <a:ext cx="4106878" cy="69507"/>
            </a:xfrm>
            <a:prstGeom prst="rect">
              <a:avLst/>
            </a:prstGeom>
            <a:blipFill>
              <a:blip r:embed="rId2"/>
              <a:tile tx="0" ty="0" sx="100000" sy="100000" flip="none" algn="tl"/>
            </a:blip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n w="3175">
                  <a:solidFill>
                    <a:schemeClr val="tx1"/>
                  </a:solidFill>
                </a:ln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5" name="직사각형 4"/>
            <p:cNvSpPr/>
            <p:nvPr/>
          </p:nvSpPr>
          <p:spPr>
            <a:xfrm rot="5400000">
              <a:off x="-835385" y="3671193"/>
              <a:ext cx="2537014" cy="52366"/>
            </a:xfrm>
            <a:prstGeom prst="rect">
              <a:avLst/>
            </a:prstGeom>
            <a:blipFill>
              <a:blip r:embed="rId2"/>
              <a:tile tx="0" ty="0" sx="100000" sy="100000" flip="none" algn="tl"/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n w="3175">
                  <a:solidFill>
                    <a:schemeClr val="tx1"/>
                  </a:solidFill>
                </a:ln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6" name="직사각형 5"/>
            <p:cNvSpPr/>
            <p:nvPr/>
          </p:nvSpPr>
          <p:spPr>
            <a:xfrm>
              <a:off x="467386" y="2498375"/>
              <a:ext cx="3971114" cy="2432754"/>
            </a:xfrm>
            <a:prstGeom prst="rect">
              <a:avLst/>
            </a:prstGeom>
            <a:solidFill>
              <a:srgbClr val="1E3C28">
                <a:alpha val="85098"/>
              </a:srgbClr>
            </a:solidFill>
            <a:ln>
              <a:solidFill>
                <a:schemeClr val="accent6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7" name="직사각형 6"/>
            <p:cNvSpPr/>
            <p:nvPr/>
          </p:nvSpPr>
          <p:spPr>
            <a:xfrm>
              <a:off x="1477306" y="2516047"/>
              <a:ext cx="1933061" cy="347536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ko-KR" altLang="en-US" dirty="0" smtClean="0">
                  <a:latin typeface="맑은 고딕" pitchFamily="50" charset="-127"/>
                  <a:ea typeface="맑은 고딕" pitchFamily="50" charset="-127"/>
                </a:rPr>
                <a:t>계층별프로그램 교육 모듈</a:t>
              </a:r>
              <a:endParaRPr lang="ko-KR" altLang="en-US" dirty="0"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8" name="모서리가 둥근 직사각형 7"/>
            <p:cNvSpPr/>
            <p:nvPr/>
          </p:nvSpPr>
          <p:spPr>
            <a:xfrm>
              <a:off x="3226962" y="4882805"/>
              <a:ext cx="169706" cy="34754"/>
            </a:xfrm>
            <a:prstGeom prst="round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9" name="모서리가 둥근 직사각형 8"/>
            <p:cNvSpPr/>
            <p:nvPr/>
          </p:nvSpPr>
          <p:spPr>
            <a:xfrm>
              <a:off x="2039022" y="4896375"/>
              <a:ext cx="169706" cy="34754"/>
            </a:xfrm>
            <a:prstGeom prst="roundRect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10" name="모서리가 둥근 직사각형 9"/>
            <p:cNvSpPr/>
            <p:nvPr/>
          </p:nvSpPr>
          <p:spPr>
            <a:xfrm>
              <a:off x="1835376" y="4896375"/>
              <a:ext cx="169706" cy="34754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11" name="모서리가 둥근 직사각형 10"/>
            <p:cNvSpPr/>
            <p:nvPr/>
          </p:nvSpPr>
          <p:spPr>
            <a:xfrm>
              <a:off x="3498492" y="4880487"/>
              <a:ext cx="169706" cy="34754"/>
            </a:xfrm>
            <a:prstGeom prst="roundRect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12" name="모서리가 둥근 직사각형 11"/>
            <p:cNvSpPr/>
            <p:nvPr/>
          </p:nvSpPr>
          <p:spPr>
            <a:xfrm>
              <a:off x="1020788" y="4792114"/>
              <a:ext cx="339411" cy="139014"/>
            </a:xfrm>
            <a:prstGeom prst="roundRect">
              <a:avLst/>
            </a:prstGeom>
            <a:solidFill>
              <a:srgbClr val="0070C0"/>
            </a:solidFill>
            <a:ln>
              <a:solidFill>
                <a:srgbClr val="FFFF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13" name="직사각형 12"/>
            <p:cNvSpPr/>
            <p:nvPr/>
          </p:nvSpPr>
          <p:spPr>
            <a:xfrm rot="5400000">
              <a:off x="3205872" y="3671193"/>
              <a:ext cx="2537015" cy="52366"/>
            </a:xfrm>
            <a:prstGeom prst="rect">
              <a:avLst/>
            </a:prstGeom>
            <a:blipFill>
              <a:blip r:embed="rId2"/>
              <a:tile tx="0" ty="0" sx="100000" sy="100000" flip="none" algn="tl"/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n w="3175">
                  <a:solidFill>
                    <a:schemeClr val="tx1"/>
                  </a:solidFill>
                </a:ln>
                <a:latin typeface="맑은 고딕" pitchFamily="50" charset="-127"/>
                <a:ea typeface="맑은 고딕" pitchFamily="50" charset="-127"/>
              </a:endParaRPr>
            </a:p>
          </p:txBody>
        </p:sp>
      </p:grpSp>
      <p:pic>
        <p:nvPicPr>
          <p:cNvPr id="14" name="Picture 11" descr="tour_badpoint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20688" y="1547664"/>
            <a:ext cx="742077" cy="625083"/>
          </a:xfrm>
          <a:prstGeom prst="rect">
            <a:avLst/>
          </a:prstGeom>
          <a:noFill/>
        </p:spPr>
      </p:pic>
      <p:graphicFrame>
        <p:nvGraphicFramePr>
          <p:cNvPr id="15" name="표 14"/>
          <p:cNvGraphicFramePr>
            <a:graphicFrameLocks noGrp="1"/>
          </p:cNvGraphicFramePr>
          <p:nvPr>
            <p:extLst/>
          </p:nvPr>
        </p:nvGraphicFramePr>
        <p:xfrm>
          <a:off x="1064435" y="2411760"/>
          <a:ext cx="4956853" cy="505809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5685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1602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99CC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주 제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2856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2-1. </a:t>
                      </a:r>
                      <a:r>
                        <a:rPr kumimoji="1" lang="ko-KR" alt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엑션코칭</a:t>
                      </a:r>
                      <a:r>
                        <a:rPr kumimoji="1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 과정</a:t>
                      </a:r>
                      <a:endParaRPr kumimoji="1" lang="en-US" altLang="ko-K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2-2. </a:t>
                      </a:r>
                      <a:r>
                        <a:rPr kumimoji="1" lang="ko-KR" alt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코칭스킬역량</a:t>
                      </a:r>
                      <a:r>
                        <a:rPr kumimoji="1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 과정</a:t>
                      </a:r>
                      <a:endParaRPr kumimoji="1" lang="en-US" altLang="ko-K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2-3. </a:t>
                      </a:r>
                      <a:r>
                        <a:rPr kumimoji="1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문제해결과 의사결정 과정</a:t>
                      </a:r>
                      <a:endParaRPr kumimoji="1" lang="en-US" altLang="ko-K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2-4. </a:t>
                      </a:r>
                      <a:r>
                        <a:rPr kumimoji="1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전략적 의사결정 과정</a:t>
                      </a:r>
                      <a:endParaRPr kumimoji="1" lang="en-US" altLang="ko-K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2-5. </a:t>
                      </a:r>
                      <a:r>
                        <a:rPr kumimoji="1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창의적 의사결정 과정</a:t>
                      </a:r>
                      <a:endParaRPr kumimoji="1" lang="en-US" altLang="ko-K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2-6. </a:t>
                      </a:r>
                      <a:r>
                        <a:rPr kumimoji="1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모의경영시뮬레이션 과정 </a:t>
                      </a:r>
                      <a:r>
                        <a:rPr kumimoji="1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(SMC)</a:t>
                      </a: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2-7. </a:t>
                      </a:r>
                      <a:r>
                        <a:rPr kumimoji="1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모의경영시뮬레이션 과정 </a:t>
                      </a:r>
                      <a:r>
                        <a:rPr kumimoji="1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(BSC)</a:t>
                      </a: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2-8. </a:t>
                      </a:r>
                      <a:r>
                        <a:rPr kumimoji="1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창조경영과 </a:t>
                      </a:r>
                      <a:r>
                        <a:rPr kumimoji="1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TRIZ </a:t>
                      </a:r>
                      <a:r>
                        <a:rPr kumimoji="1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과정</a:t>
                      </a:r>
                      <a:endParaRPr kumimoji="1" lang="en-US" altLang="ko-K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2-9. </a:t>
                      </a:r>
                      <a:r>
                        <a:rPr kumimoji="1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문서작성 능력개발 과정</a:t>
                      </a:r>
                      <a:endParaRPr kumimoji="1" lang="en-US" altLang="ko-K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2-a. </a:t>
                      </a:r>
                      <a:r>
                        <a:rPr kumimoji="1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기획력 향상 과정</a:t>
                      </a:r>
                      <a:endParaRPr kumimoji="1" lang="en-US" altLang="ko-K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2-b. </a:t>
                      </a:r>
                      <a:r>
                        <a:rPr kumimoji="1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창의력 향상 과정</a:t>
                      </a:r>
                      <a:endParaRPr kumimoji="1" lang="en-US" altLang="ko-K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2-c. </a:t>
                      </a:r>
                      <a:r>
                        <a:rPr kumimoji="1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대인관계 능력향상 과정</a:t>
                      </a:r>
                      <a:endParaRPr kumimoji="1" lang="en-US" altLang="ko-K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2-d. </a:t>
                      </a:r>
                      <a:r>
                        <a:rPr kumimoji="1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팀 목표관리 과정</a:t>
                      </a:r>
                      <a:endParaRPr kumimoji="1" lang="en-US" altLang="ko-K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86451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내용 개체 틀 3"/>
          <p:cNvGraphicFramePr>
            <a:graphicFrameLocks noGrp="1"/>
          </p:cNvGraphicFramePr>
          <p:nvPr>
            <p:ph idx="4294967295"/>
          </p:nvPr>
        </p:nvGraphicFramePr>
        <p:xfrm>
          <a:off x="188640" y="1403648"/>
          <a:ext cx="6480720" cy="7044025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101661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3703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5981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672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738842"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 dirty="0"/>
                        <a:t>목적 및 개요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2228" marR="42228" marT="0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lvl="0" indent="-80010" algn="l" defTabSz="9144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  <a:buSzPts val="1000"/>
                        <a:buFont typeface="돋움"/>
                        <a:buNone/>
                      </a:pPr>
                      <a:r>
                        <a:rPr lang="en-US" altLang="ko-KR" sz="900" kern="0" dirty="0" smtClean="0"/>
                        <a:t> </a:t>
                      </a:r>
                      <a:r>
                        <a:rPr lang="ko-KR" sz="900" kern="0" dirty="0" smtClean="0"/>
                        <a:t>실제 </a:t>
                      </a:r>
                      <a:r>
                        <a:rPr lang="ko-KR" sz="900" kern="0" dirty="0"/>
                        <a:t>업무에서</a:t>
                      </a:r>
                      <a:r>
                        <a:rPr lang="en-US" sz="900" kern="0" dirty="0"/>
                        <a:t> Professional</a:t>
                      </a:r>
                      <a:r>
                        <a:rPr lang="ko-KR" sz="900" kern="0" dirty="0"/>
                        <a:t>한 문서를 작성하는 방법론 학습</a:t>
                      </a:r>
                    </a:p>
                    <a:p>
                      <a:pPr marL="0" lvl="0" indent="-80010" algn="l" defTabSz="9144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  <a:buSzPts val="1000"/>
                        <a:buFont typeface="돋움"/>
                        <a:buNone/>
                      </a:pPr>
                      <a:r>
                        <a:rPr lang="en-US" altLang="ko-KR" sz="900" kern="0" dirty="0" smtClean="0"/>
                        <a:t> </a:t>
                      </a:r>
                      <a:r>
                        <a:rPr lang="ko-KR" sz="900" kern="0" dirty="0" smtClean="0"/>
                        <a:t>쉽게 </a:t>
                      </a:r>
                      <a:r>
                        <a:rPr lang="ko-KR" sz="900" kern="0" dirty="0"/>
                        <a:t>이해할 수 있는 전략보고서의 각종 기법 습득</a:t>
                      </a:r>
                    </a:p>
                    <a:p>
                      <a:pPr marL="0" lvl="0" indent="-80010" algn="l" defTabSz="9144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  <a:buSzPts val="1000"/>
                        <a:buFont typeface="돋움"/>
                        <a:buNone/>
                      </a:pPr>
                      <a:r>
                        <a:rPr lang="en-US" altLang="ko-KR" sz="900" kern="0" dirty="0" smtClean="0"/>
                        <a:t> </a:t>
                      </a:r>
                      <a:r>
                        <a:rPr lang="ko-KR" sz="900" kern="0" dirty="0" smtClean="0"/>
                        <a:t>각종 </a:t>
                      </a:r>
                      <a:r>
                        <a:rPr lang="ko-KR" sz="900" kern="0" dirty="0"/>
                        <a:t>문서의</a:t>
                      </a:r>
                      <a:r>
                        <a:rPr lang="en-US" sz="900" kern="0" dirty="0"/>
                        <a:t> Best </a:t>
                      </a:r>
                      <a:r>
                        <a:rPr lang="en-US" sz="900" kern="0" dirty="0" err="1"/>
                        <a:t>Pratice</a:t>
                      </a:r>
                      <a:r>
                        <a:rPr lang="ko-KR" sz="900" kern="0" dirty="0"/>
                        <a:t>사례를 분석하여 실제업무에 적용할 수 있는 능력 배양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2228" marR="42228" marT="0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ko-KR" altLang="en-US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1423" marR="61423" marT="54599" marB="54599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ko-KR" altLang="en-US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1423" marR="61423" marT="54599" marB="54599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07546"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 dirty="0"/>
                        <a:t>기대효과 및</a:t>
                      </a:r>
                      <a:r>
                        <a:rPr lang="en-US" sz="900" kern="0" dirty="0"/>
                        <a:t/>
                      </a:r>
                      <a:br>
                        <a:rPr lang="en-US" sz="900" kern="0" dirty="0"/>
                      </a:br>
                      <a:r>
                        <a:rPr lang="ko-KR" sz="900" kern="0" dirty="0"/>
                        <a:t>특징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2228" marR="42228" marT="0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lvl="0" indent="-8001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SzPts val="1000"/>
                        <a:buFont typeface="돋움"/>
                        <a:buNone/>
                      </a:pPr>
                      <a:r>
                        <a:rPr lang="en-US" altLang="ko-KR" sz="900" kern="0" dirty="0" smtClean="0"/>
                        <a:t> </a:t>
                      </a:r>
                      <a:r>
                        <a:rPr lang="ko-KR" sz="900" kern="0" dirty="0" smtClean="0"/>
                        <a:t>개인의 </a:t>
                      </a:r>
                      <a:r>
                        <a:rPr lang="ko-KR" sz="900" kern="0" dirty="0"/>
                        <a:t>문서작성 스킬 수준을 진단하여 논리적이면서 읽기 쉬운 문서를 작성 할 수 있다</a:t>
                      </a:r>
                      <a:r>
                        <a:rPr lang="en-US" sz="900" kern="0" dirty="0"/>
                        <a:t>. </a:t>
                      </a:r>
                      <a:endParaRPr lang="ko-KR" sz="900" kern="0" dirty="0"/>
                    </a:p>
                    <a:p>
                      <a:pPr marL="0" lvl="0" indent="-80010" algn="l" defTabSz="914400" rtl="0" eaLnBrk="1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  <a:buSzPts val="1000"/>
                        <a:buFont typeface="돋움"/>
                        <a:buNone/>
                      </a:pPr>
                      <a:r>
                        <a:rPr lang="en-US" altLang="ko-KR" sz="900" kern="0" dirty="0" smtClean="0"/>
                        <a:t> </a:t>
                      </a:r>
                      <a:r>
                        <a:rPr lang="ko-KR" sz="900" kern="0" dirty="0" smtClean="0"/>
                        <a:t>핵심용어</a:t>
                      </a:r>
                      <a:r>
                        <a:rPr lang="en-US" sz="900" kern="0" dirty="0"/>
                        <a:t>, </a:t>
                      </a:r>
                      <a:r>
                        <a:rPr lang="ko-KR" sz="900" kern="0" dirty="0"/>
                        <a:t>최적의 문체 사용을 통해 문서의 호소력과 품질을 높일 수 있다</a:t>
                      </a:r>
                      <a:r>
                        <a:rPr lang="en-US" sz="900" kern="0" dirty="0"/>
                        <a:t>.</a:t>
                      </a:r>
                      <a:endParaRPr lang="ko-KR" sz="900" kern="0" dirty="0"/>
                    </a:p>
                    <a:p>
                      <a:pPr marL="0" lvl="0" indent="-80010" algn="l" defTabSz="914400" rtl="0" eaLnBrk="1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  <a:buSzPts val="1000"/>
                        <a:buFont typeface="돋움"/>
                        <a:buNone/>
                      </a:pPr>
                      <a:r>
                        <a:rPr lang="en-US" altLang="ko-KR" sz="900" kern="0" baseline="0" dirty="0" smtClean="0"/>
                        <a:t> </a:t>
                      </a:r>
                      <a:r>
                        <a:rPr lang="ko-KR" sz="900" kern="0" dirty="0" smtClean="0"/>
                        <a:t>최적의 </a:t>
                      </a:r>
                      <a:r>
                        <a:rPr lang="ko-KR" sz="900" kern="0" dirty="0"/>
                        <a:t>서식과 내용으로 구성된 세련된 문서를 작성할 수 있다</a:t>
                      </a:r>
                      <a:r>
                        <a:rPr lang="en-US" sz="900" kern="0" dirty="0"/>
                        <a:t>.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2228" marR="42228" marT="0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ko-KR" altLang="en-US" sz="900" ker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1423" marR="61423" marT="54599" marB="54599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ko-KR" altLang="en-US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1423" marR="61423" marT="54599" marB="54599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54131"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 dirty="0"/>
                        <a:t>대상 및 시간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2228" marR="42228" marT="0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indent="-8001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900" kern="0" dirty="0" smtClean="0"/>
                        <a:t> </a:t>
                      </a:r>
                      <a:r>
                        <a:rPr lang="ko-KR" sz="900" kern="0" dirty="0" smtClean="0"/>
                        <a:t>대상</a:t>
                      </a:r>
                      <a:r>
                        <a:rPr lang="en-US" sz="900" kern="0" dirty="0" smtClean="0"/>
                        <a:t> </a:t>
                      </a:r>
                      <a:r>
                        <a:rPr lang="en-US" sz="900" kern="0" dirty="0"/>
                        <a:t>: </a:t>
                      </a:r>
                      <a:r>
                        <a:rPr lang="ko-KR" sz="900" kern="0" dirty="0"/>
                        <a:t>문서 능력 향상이 필요한 </a:t>
                      </a:r>
                      <a:r>
                        <a:rPr lang="ko-KR" sz="900" kern="0" dirty="0" err="1" smtClean="0"/>
                        <a:t>전사원</a:t>
                      </a:r>
                      <a:endParaRPr lang="ko-KR" sz="900" kern="0" dirty="0"/>
                    </a:p>
                    <a:p>
                      <a:pPr marL="0" indent="-8001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900" kern="0" dirty="0" smtClean="0"/>
                        <a:t> </a:t>
                      </a:r>
                      <a:r>
                        <a:rPr lang="ko-KR" sz="900" kern="0" dirty="0" smtClean="0"/>
                        <a:t>인원</a:t>
                      </a:r>
                      <a:r>
                        <a:rPr lang="en-US" sz="900" kern="0" dirty="0" smtClean="0"/>
                        <a:t> </a:t>
                      </a:r>
                      <a:r>
                        <a:rPr lang="en-US" sz="900" kern="0" dirty="0"/>
                        <a:t>: </a:t>
                      </a:r>
                      <a:r>
                        <a:rPr lang="ko-KR" altLang="en-US" sz="900" kern="100" dirty="0" smtClean="0"/>
                        <a:t>협의</a:t>
                      </a:r>
                      <a:endParaRPr lang="ko-KR" sz="900" kern="0" dirty="0"/>
                    </a:p>
                    <a:p>
                      <a:pPr marL="0" indent="-8001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900" kern="0" dirty="0" smtClean="0"/>
                        <a:t> </a:t>
                      </a:r>
                      <a:r>
                        <a:rPr lang="ko-KR" sz="900" kern="0" dirty="0" smtClean="0"/>
                        <a:t>시간</a:t>
                      </a:r>
                      <a:r>
                        <a:rPr lang="en-US" sz="900" kern="0" dirty="0" smtClean="0"/>
                        <a:t> </a:t>
                      </a:r>
                      <a:r>
                        <a:rPr lang="en-US" sz="900" kern="0" dirty="0"/>
                        <a:t>: 16H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2228" marR="42228" marT="0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ko-KR" altLang="en-US" sz="900" ker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1423" marR="61423" marT="54599" marB="54599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ko-KR" altLang="en-US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1423" marR="61423" marT="54599" marB="54599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5785">
                <a:tc gridSpan="4"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ko-KR" altLang="en-US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2228" marR="42228" marT="0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ko-KR" altLang="en-US" sz="900" ker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1423" marR="61423" marT="54599" marB="54599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ko-KR" altLang="en-US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1423" marR="61423" marT="54599" marB="54599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7419"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 dirty="0"/>
                        <a:t>주 제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1991" marR="31991" marT="56873" marB="56873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 dirty="0"/>
                        <a:t>학 </a:t>
                      </a:r>
                      <a:r>
                        <a:rPr lang="ko-KR" sz="900" kern="0" dirty="0" err="1"/>
                        <a:t>습</a:t>
                      </a:r>
                      <a:r>
                        <a:rPr lang="ko-KR" sz="900" kern="0" dirty="0"/>
                        <a:t> 내 용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1991" marR="31991" marT="56873" marB="56873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 dirty="0"/>
                        <a:t>시 간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1991" marR="31991" marT="56873" marB="56873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 dirty="0"/>
                        <a:t>학습방법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1991" marR="31991" marT="56873" marB="56873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274010"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/>
                        <a:t>[M1]</a:t>
                      </a:r>
                      <a:endParaRPr lang="ko-KR" sz="900" kern="0"/>
                    </a:p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/>
                        <a:t>파워 슬림</a:t>
                      </a:r>
                    </a:p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/>
                        <a:t>문서 작성 개요</a:t>
                      </a:r>
                      <a:endParaRPr lang="ko-KR" sz="900" ker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1991" marR="31991" marT="56873" marB="56873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8001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 dirty="0" smtClean="0"/>
                        <a:t> - </a:t>
                      </a:r>
                      <a:r>
                        <a:rPr lang="ko-KR" sz="900" kern="0" dirty="0"/>
                        <a:t>문서란 무엇인가</a:t>
                      </a:r>
                      <a:r>
                        <a:rPr lang="en-US" sz="900" kern="0" dirty="0"/>
                        <a:t>? </a:t>
                      </a:r>
                      <a:br>
                        <a:rPr lang="en-US" sz="900" kern="0" dirty="0"/>
                      </a:br>
                      <a:r>
                        <a:rPr lang="en-US" sz="900" kern="0" dirty="0" smtClean="0"/>
                        <a:t> - </a:t>
                      </a:r>
                      <a:r>
                        <a:rPr lang="ko-KR" sz="900" kern="0" dirty="0"/>
                        <a:t>첫 장에서 설득하기</a:t>
                      </a:r>
                      <a:r>
                        <a:rPr lang="en-US" sz="900" kern="0" dirty="0"/>
                        <a:t> </a:t>
                      </a:r>
                      <a:br>
                        <a:rPr lang="en-US" sz="900" kern="0" dirty="0"/>
                      </a:br>
                      <a:r>
                        <a:rPr lang="en-US" sz="900" kern="0" dirty="0" smtClean="0"/>
                        <a:t> - </a:t>
                      </a:r>
                      <a:r>
                        <a:rPr lang="ko-KR" sz="900" kern="0" dirty="0"/>
                        <a:t>제목 붙이기 실습</a:t>
                      </a:r>
                      <a:r>
                        <a:rPr lang="en-US" sz="900" kern="0" dirty="0"/>
                        <a:t> </a:t>
                      </a:r>
                      <a:br>
                        <a:rPr lang="en-US" sz="900" kern="0" dirty="0"/>
                      </a:br>
                      <a:r>
                        <a:rPr lang="en-US" sz="900" kern="0" dirty="0" smtClean="0"/>
                        <a:t> - </a:t>
                      </a:r>
                      <a:r>
                        <a:rPr lang="en-US" sz="900" kern="0" dirty="0"/>
                        <a:t>5W3H</a:t>
                      </a:r>
                      <a:r>
                        <a:rPr lang="ko-KR" sz="900" kern="0" dirty="0"/>
                        <a:t>로 내용정리</a:t>
                      </a:r>
                      <a:r>
                        <a:rPr lang="en-US" sz="900" kern="0" dirty="0"/>
                        <a:t> </a:t>
                      </a:r>
                      <a:br>
                        <a:rPr lang="en-US" sz="900" kern="0" dirty="0"/>
                      </a:br>
                      <a:r>
                        <a:rPr lang="en-US" sz="900" kern="0" dirty="0" smtClean="0"/>
                        <a:t> - </a:t>
                      </a:r>
                      <a:r>
                        <a:rPr lang="ko-KR" sz="900" kern="0" dirty="0"/>
                        <a:t>표제를 붙여 요점을 말하기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1991" marR="31991" marT="56873" marB="56873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/>
                        <a:t>4.0H</a:t>
                      </a:r>
                      <a:endParaRPr lang="ko-KR" sz="900" ker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1991" marR="31991" marT="56873" marB="56873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sz="900" ker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1991" marR="31991" marT="56873" marB="56873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15715"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/>
                        <a:t> [M2]</a:t>
                      </a:r>
                      <a:br>
                        <a:rPr lang="en-US" sz="900" kern="0"/>
                      </a:br>
                      <a:r>
                        <a:rPr lang="ko-KR" sz="900" kern="0"/>
                        <a:t>슬림 문서를 위한 핵심</a:t>
                      </a:r>
                      <a:endParaRPr lang="ko-KR" sz="900" ker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1991" marR="31991" marT="56873" marB="56873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8001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 dirty="0" smtClean="0"/>
                        <a:t> - </a:t>
                      </a:r>
                      <a:r>
                        <a:rPr lang="ko-KR" sz="900" kern="0" dirty="0"/>
                        <a:t>좋은 문서 벤치마킹 </a:t>
                      </a:r>
                    </a:p>
                    <a:p>
                      <a:pPr marL="0" indent="-8001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 dirty="0" smtClean="0"/>
                        <a:t> - </a:t>
                      </a:r>
                      <a:r>
                        <a:rPr lang="ko-KR" sz="900" kern="0" dirty="0"/>
                        <a:t>핵심용어 사용 </a:t>
                      </a:r>
                    </a:p>
                    <a:p>
                      <a:pPr marL="0" indent="-8001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 dirty="0" smtClean="0"/>
                        <a:t> - </a:t>
                      </a:r>
                      <a:r>
                        <a:rPr lang="ko-KR" sz="900" kern="0" dirty="0"/>
                        <a:t>자기만의 문체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1991" marR="31991" marT="56873" marB="56873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/>
                        <a:t>4.0H</a:t>
                      </a:r>
                      <a:endParaRPr lang="ko-KR" sz="900" ker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1991" marR="31991" marT="56873" marB="56873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sz="900" ker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1991" marR="31991" marT="56873" marB="56873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815715"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/>
                        <a:t>[M3]</a:t>
                      </a:r>
                      <a:br>
                        <a:rPr lang="en-US" sz="900" kern="0"/>
                      </a:br>
                      <a:r>
                        <a:rPr lang="ko-KR" sz="900" kern="0"/>
                        <a:t>승부는 비주얼</a:t>
                      </a:r>
                      <a:endParaRPr lang="ko-KR" sz="900" ker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1991" marR="31991" marT="56873" marB="56873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8001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 dirty="0" smtClean="0"/>
                        <a:t> - </a:t>
                      </a:r>
                      <a:r>
                        <a:rPr lang="ko-KR" sz="900" kern="0" dirty="0"/>
                        <a:t>자기만의 품질로 승부하기</a:t>
                      </a:r>
                      <a:r>
                        <a:rPr lang="en-US" sz="900" kern="0" dirty="0"/>
                        <a:t> </a:t>
                      </a:r>
                      <a:br>
                        <a:rPr lang="en-US" sz="900" kern="0" dirty="0"/>
                      </a:br>
                      <a:r>
                        <a:rPr lang="en-US" sz="900" kern="0" dirty="0" smtClean="0"/>
                        <a:t> - </a:t>
                      </a:r>
                      <a:r>
                        <a:rPr lang="ko-KR" sz="900" kern="0" dirty="0" err="1"/>
                        <a:t>슬림한</a:t>
                      </a:r>
                      <a:r>
                        <a:rPr lang="ko-KR" sz="900" kern="0" dirty="0"/>
                        <a:t> 문서 서식에 대한 이해</a:t>
                      </a:r>
                      <a:r>
                        <a:rPr lang="en-US" sz="900" kern="0" dirty="0"/>
                        <a:t/>
                      </a:r>
                      <a:br>
                        <a:rPr lang="en-US" sz="900" kern="0" dirty="0"/>
                      </a:br>
                      <a:r>
                        <a:rPr lang="en-US" sz="900" kern="0" dirty="0" smtClean="0"/>
                        <a:t> - </a:t>
                      </a:r>
                      <a:r>
                        <a:rPr lang="ko-KR" sz="900" kern="0" dirty="0"/>
                        <a:t>문서에 옷 입히기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1991" marR="31991" marT="56873" marB="56873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/>
                        <a:t>4.0H</a:t>
                      </a:r>
                      <a:endParaRPr lang="ko-KR" sz="900" ker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1991" marR="31991" marT="56873" marB="56873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sz="900" ker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1991" marR="31991" marT="56873" marB="56873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044862"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 dirty="0"/>
                        <a:t>[M4]</a:t>
                      </a:r>
                      <a:endParaRPr lang="ko-KR" sz="900" kern="0" dirty="0"/>
                    </a:p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 dirty="0"/>
                        <a:t>사례 연구를 통한</a:t>
                      </a:r>
                      <a:r>
                        <a:rPr lang="en-US" sz="900" kern="0" dirty="0"/>
                        <a:t> Best Practice </a:t>
                      </a:r>
                      <a:r>
                        <a:rPr lang="ko-KR" sz="900" kern="0" dirty="0"/>
                        <a:t>학습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1991" marR="31991" marT="56873" marB="56873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-8001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gulim"/>
                        <a:buNone/>
                      </a:pPr>
                      <a:r>
                        <a:rPr lang="en-US" altLang="ko-KR" sz="900" kern="0" dirty="0" smtClean="0"/>
                        <a:t> - </a:t>
                      </a:r>
                      <a:r>
                        <a:rPr lang="ko-KR" sz="900" kern="0" dirty="0" smtClean="0"/>
                        <a:t>제안서</a:t>
                      </a:r>
                      <a:r>
                        <a:rPr lang="en-US" sz="900" kern="0" dirty="0" smtClean="0"/>
                        <a:t> </a:t>
                      </a:r>
                      <a:r>
                        <a:rPr lang="en-US" sz="900" kern="0" dirty="0"/>
                        <a:t>/ </a:t>
                      </a:r>
                      <a:r>
                        <a:rPr lang="ko-KR" sz="900" kern="0" dirty="0"/>
                        <a:t>기획서</a:t>
                      </a:r>
                      <a:r>
                        <a:rPr lang="en-US" sz="900" kern="0" dirty="0"/>
                        <a:t> / </a:t>
                      </a:r>
                      <a:r>
                        <a:rPr lang="ko-KR" sz="900" kern="0" dirty="0"/>
                        <a:t>품의서</a:t>
                      </a:r>
                      <a:r>
                        <a:rPr lang="en-US" sz="900" kern="0" dirty="0"/>
                        <a:t> / </a:t>
                      </a:r>
                      <a:r>
                        <a:rPr lang="ko-KR" sz="900" kern="0" dirty="0"/>
                        <a:t>조사보고서 </a:t>
                      </a:r>
                    </a:p>
                    <a:p>
                      <a:pPr marL="0" lvl="0" indent="-8001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gulim"/>
                        <a:buNone/>
                      </a:pPr>
                      <a:r>
                        <a:rPr lang="en-US" altLang="ko-KR" sz="900" kern="0" dirty="0" smtClean="0"/>
                        <a:t> - </a:t>
                      </a:r>
                      <a:r>
                        <a:rPr lang="ko-KR" sz="900" kern="0" dirty="0" smtClean="0"/>
                        <a:t>사고문서</a:t>
                      </a:r>
                      <a:r>
                        <a:rPr lang="en-US" sz="900" kern="0" dirty="0" smtClean="0"/>
                        <a:t> </a:t>
                      </a:r>
                      <a:r>
                        <a:rPr lang="en-US" sz="900" kern="0" dirty="0"/>
                        <a:t>/ </a:t>
                      </a:r>
                      <a:r>
                        <a:rPr lang="ko-KR" sz="900" kern="0" dirty="0"/>
                        <a:t>클레임보고서</a:t>
                      </a:r>
                      <a:r>
                        <a:rPr lang="en-US" sz="900" kern="0" dirty="0"/>
                        <a:t> / </a:t>
                      </a:r>
                      <a:r>
                        <a:rPr lang="ko-KR" sz="900" kern="0" dirty="0"/>
                        <a:t>시말서</a:t>
                      </a:r>
                      <a:r>
                        <a:rPr lang="en-US" sz="900" kern="0" dirty="0"/>
                        <a:t> / </a:t>
                      </a:r>
                      <a:r>
                        <a:rPr lang="ko-KR" sz="900" kern="0" dirty="0" smtClean="0"/>
                        <a:t>진퇴서</a:t>
                      </a:r>
                      <a:r>
                        <a:rPr lang="en-US" altLang="ko-KR" sz="900" kern="0" dirty="0" smtClean="0"/>
                        <a:t> </a:t>
                      </a:r>
                      <a:r>
                        <a:rPr lang="ko-KR" sz="900" kern="0" dirty="0" smtClean="0"/>
                        <a:t>등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1991" marR="31991" marT="56873" marB="56873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 dirty="0"/>
                        <a:t>4.0H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1991" marR="31991" marT="56873" marB="56873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1991" marR="31991" marT="56873" marB="56873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43009" name="Rectangle 1"/>
          <p:cNvSpPr>
            <a:spLocks noChangeArrowheads="1"/>
          </p:cNvSpPr>
          <p:nvPr/>
        </p:nvSpPr>
        <p:spPr bwMode="auto">
          <a:xfrm>
            <a:off x="-243408" y="683568"/>
            <a:ext cx="3469219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34290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796925" algn="l"/>
              </a:tabLst>
              <a:defRPr/>
            </a:pPr>
            <a:r>
              <a:rPr kumimoji="0" lang="ko-KR" altLang="en-US" sz="1200" b="0" i="0" u="none" strike="noStrike" kern="100" cap="none" spc="0" normalizeH="0" baseline="0" noProof="0" dirty="0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t>□ </a:t>
            </a:r>
            <a:r>
              <a:rPr kumimoji="0" lang="ko-KR" altLang="en-US" sz="1200" b="0" i="0" u="none" strike="noStrike" kern="100" cap="none" spc="0" normalizeH="0" baseline="0" noProof="0" dirty="0" err="1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t>과정명</a:t>
            </a:r>
            <a:r>
              <a:rPr kumimoji="0" lang="ko-KR" altLang="en-US" sz="1200" b="0" i="0" u="none" strike="noStrike" kern="100" cap="none" spc="0" normalizeH="0" baseline="0" noProof="0" dirty="0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t> </a:t>
            </a:r>
            <a:r>
              <a:rPr kumimoji="0" lang="en-US" altLang="ko-KR" sz="1200" b="0" i="0" u="none" strike="noStrike" kern="100" cap="none" spc="0" normalizeH="0" baseline="0" noProof="0" dirty="0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t>: </a:t>
            </a:r>
            <a:r>
              <a:rPr kumimoji="0" lang="ko-KR" altLang="en-US" sz="1200" b="0" i="0" u="none" strike="noStrike" kern="100" cap="none" spc="0" normalizeH="0" baseline="0" noProof="0" dirty="0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t>문서작성 능력개발과정</a:t>
            </a:r>
          </a:p>
          <a:p>
            <a:pPr marL="0" marR="0" lvl="0" indent="34290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796925" algn="l"/>
              </a:tabLst>
              <a:defRPr/>
            </a:pPr>
            <a:r>
              <a:rPr kumimoji="0" lang="ko-KR" altLang="en-US" sz="1200" b="0" i="0" u="none" strike="noStrike" kern="100" cap="none" spc="0" normalizeH="0" baseline="0" noProof="0" dirty="0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t>□ 분류 </a:t>
            </a:r>
            <a:r>
              <a:rPr kumimoji="0" lang="en-US" altLang="ko-KR" sz="1200" b="0" i="0" u="none" strike="noStrike" kern="100" cap="none" spc="0" normalizeH="0" baseline="0" noProof="0" dirty="0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t>: Business Skill/</a:t>
            </a:r>
            <a:r>
              <a:rPr kumimoji="0" lang="ko-KR" altLang="en-US" sz="1200" b="0" i="0" u="none" strike="noStrike" kern="100" cap="none" spc="0" normalizeH="0" baseline="0" noProof="0" dirty="0" err="1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t>프리젠테이션</a:t>
            </a:r>
            <a:r>
              <a:rPr kumimoji="0" lang="en-US" altLang="ko-KR" sz="1200" b="0" i="0" u="none" strike="noStrike" kern="100" cap="none" spc="0" normalizeH="0" baseline="0" noProof="0" dirty="0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t>•</a:t>
            </a:r>
            <a:r>
              <a:rPr kumimoji="0" lang="ko-KR" altLang="en-US" sz="1200" b="0" i="0" u="none" strike="noStrike" kern="100" cap="none" spc="0" normalizeH="0" baseline="0" noProof="0" dirty="0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t>문서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60504" y="214092"/>
            <a:ext cx="6508856" cy="369332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>
                    <a:lumMod val="85000"/>
                  </a:prstClr>
                </a:solidFill>
                <a:effectLst/>
                <a:uLnTx/>
                <a:uFillTx/>
                <a:latin typeface="타이포_팩토리 M" pitchFamily="18" charset="-127"/>
                <a:ea typeface="타이포_팩토리 M" pitchFamily="18" charset="-127"/>
                <a:cs typeface="+mn-cs"/>
              </a:rPr>
              <a:t>과정 및 구성 내용</a:t>
            </a:r>
            <a:endParaRPr kumimoji="0" lang="ko-KR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85000"/>
                </a:prstClr>
              </a:solidFill>
              <a:effectLst/>
              <a:uLnTx/>
              <a:uFillTx/>
              <a:latin typeface="타이포_팩토리 M" pitchFamily="18" charset="-127"/>
              <a:ea typeface="타이포_팩토리 M" pitchFamily="18" charset="-127"/>
              <a:cs typeface="+mn-cs"/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A848D27-6122-49BD-8FF1-8EA2358648D9}" type="slidenum">
              <a:rPr kumimoji="0" lang="ko-KR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pPr marL="0" marR="0" lvl="0" indent="0" algn="r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ko-KR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맑은 고딕"/>
              <a:ea typeface="맑은 고딕" panose="020B0503020000020004" pitchFamily="50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59284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내용 개체 틀 3"/>
          <p:cNvGraphicFramePr>
            <a:graphicFrameLocks noGrp="1"/>
          </p:cNvGraphicFramePr>
          <p:nvPr>
            <p:ph idx="4294967295"/>
          </p:nvPr>
        </p:nvGraphicFramePr>
        <p:xfrm>
          <a:off x="188640" y="1403649"/>
          <a:ext cx="6480720" cy="7138508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10166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3703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5981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6726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784433"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 dirty="0"/>
                        <a:t>목적 및 개요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4688" marR="44688" marT="0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lvl="0" indent="-8001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SzPts val="1000"/>
                        <a:buFont typeface="돋움"/>
                        <a:buNone/>
                      </a:pPr>
                      <a:r>
                        <a:rPr lang="en-US" altLang="ko-KR" sz="900" kern="0" dirty="0" smtClean="0"/>
                        <a:t> </a:t>
                      </a:r>
                      <a:r>
                        <a:rPr lang="ko-KR" sz="900" kern="0" dirty="0" smtClean="0"/>
                        <a:t>테마를 </a:t>
                      </a:r>
                      <a:r>
                        <a:rPr lang="ko-KR" sz="900" kern="0" dirty="0"/>
                        <a:t>추출하고 달성 목표를</a:t>
                      </a:r>
                      <a:r>
                        <a:rPr lang="en-US" sz="900" kern="0" dirty="0"/>
                        <a:t> SMART</a:t>
                      </a:r>
                      <a:r>
                        <a:rPr lang="ko-KR" sz="900" kern="0" dirty="0"/>
                        <a:t>원칙에 의거 설정할 수 있다</a:t>
                      </a:r>
                      <a:r>
                        <a:rPr lang="en-US" sz="900" kern="0" dirty="0"/>
                        <a:t>.</a:t>
                      </a:r>
                      <a:endParaRPr lang="ko-KR" sz="900" kern="0" dirty="0"/>
                    </a:p>
                    <a:p>
                      <a:pPr marL="0" lvl="0" indent="-8001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SzPts val="1000"/>
                        <a:buFont typeface="돋움"/>
                        <a:buNone/>
                      </a:pPr>
                      <a:r>
                        <a:rPr lang="en-US" altLang="ko-KR" sz="900" kern="0" dirty="0" smtClean="0"/>
                        <a:t> </a:t>
                      </a:r>
                      <a:r>
                        <a:rPr lang="ko-KR" sz="900" kern="0" dirty="0" smtClean="0"/>
                        <a:t>기획에 </a:t>
                      </a:r>
                      <a:r>
                        <a:rPr lang="ko-KR" sz="900" kern="0" dirty="0"/>
                        <a:t>필요한 정보의 항목과 그 입수</a:t>
                      </a:r>
                      <a:r>
                        <a:rPr lang="en-US" sz="900" kern="0" dirty="0"/>
                        <a:t>,</a:t>
                      </a:r>
                      <a:r>
                        <a:rPr lang="ko-KR" sz="900" kern="0" dirty="0"/>
                        <a:t>분석</a:t>
                      </a:r>
                      <a:r>
                        <a:rPr lang="en-US" sz="900" kern="0" dirty="0"/>
                        <a:t>,</a:t>
                      </a:r>
                      <a:r>
                        <a:rPr lang="ko-KR" sz="900" kern="0" dirty="0"/>
                        <a:t>활용방법을 습득</a:t>
                      </a:r>
                    </a:p>
                    <a:p>
                      <a:pPr marL="0" lvl="0" indent="-8001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SzPts val="1000"/>
                        <a:buFont typeface="돋움"/>
                        <a:buNone/>
                      </a:pPr>
                      <a:r>
                        <a:rPr lang="en-US" altLang="ko-KR" sz="900" kern="0" dirty="0" smtClean="0"/>
                        <a:t> </a:t>
                      </a:r>
                      <a:r>
                        <a:rPr lang="ko-KR" sz="900" kern="0" dirty="0" smtClean="0"/>
                        <a:t>과제를 </a:t>
                      </a:r>
                      <a:r>
                        <a:rPr lang="ko-KR" sz="900" kern="0" dirty="0"/>
                        <a:t>정리하고 분류하여 우선 순위와 기여도를 평가할 수 있다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4688" marR="44688" marT="0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ko-KR" altLang="en-US" sz="900" ker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5000" marR="65000" marT="57779" marB="5777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ko-KR" altLang="en-US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5000" marR="65000" marT="57779" marB="57779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26542"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 dirty="0"/>
                        <a:t>기대효과 및</a:t>
                      </a:r>
                      <a:r>
                        <a:rPr lang="en-US" sz="900" kern="0" dirty="0"/>
                        <a:t/>
                      </a:r>
                      <a:br>
                        <a:rPr lang="en-US" sz="900" kern="0" dirty="0"/>
                      </a:br>
                      <a:r>
                        <a:rPr lang="ko-KR" sz="900" kern="0" dirty="0"/>
                        <a:t>특징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4688" marR="44688" marT="0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lvl="0" indent="-8001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SzPts val="1000"/>
                        <a:buFont typeface="돋움"/>
                        <a:buNone/>
                      </a:pPr>
                      <a:r>
                        <a:rPr lang="en-US" altLang="ko-KR" sz="900" kern="0" dirty="0" smtClean="0"/>
                        <a:t> </a:t>
                      </a:r>
                      <a:r>
                        <a:rPr lang="ko-KR" sz="900" kern="0" dirty="0" smtClean="0"/>
                        <a:t>추출된 </a:t>
                      </a:r>
                      <a:r>
                        <a:rPr lang="ko-KR" sz="900" kern="0" dirty="0"/>
                        <a:t>과제에 대해 자원배분을 위한 실행 계획을 수립할 수 있다</a:t>
                      </a:r>
                      <a:r>
                        <a:rPr lang="en-US" sz="900" kern="0" dirty="0"/>
                        <a:t>.</a:t>
                      </a:r>
                      <a:endParaRPr lang="ko-KR" sz="900" kern="0" dirty="0"/>
                    </a:p>
                    <a:p>
                      <a:pPr marL="0" lvl="0" indent="-80010" algn="l" defTabSz="914400" rtl="0" eaLnBrk="1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  <a:buSzPts val="1000"/>
                        <a:buFont typeface="돋움"/>
                        <a:buNone/>
                      </a:pPr>
                      <a:r>
                        <a:rPr lang="en-US" altLang="ko-KR" sz="900" kern="0" dirty="0" smtClean="0"/>
                        <a:t> </a:t>
                      </a:r>
                      <a:r>
                        <a:rPr lang="ko-KR" sz="900" kern="0" dirty="0" smtClean="0"/>
                        <a:t>작성된 </a:t>
                      </a:r>
                      <a:r>
                        <a:rPr lang="ko-KR" sz="900" kern="0" dirty="0"/>
                        <a:t>기획서를 바탕으로 유</a:t>
                      </a:r>
                      <a:r>
                        <a:rPr lang="en-US" sz="900" kern="0" dirty="0"/>
                        <a:t>,</a:t>
                      </a:r>
                      <a:r>
                        <a:rPr lang="ko-KR" sz="900" kern="0" dirty="0"/>
                        <a:t>무형 효과를 파악하고 제시할 수 있다</a:t>
                      </a:r>
                      <a:r>
                        <a:rPr lang="en-US" sz="900" kern="0" dirty="0"/>
                        <a:t>.</a:t>
                      </a:r>
                      <a:endParaRPr lang="ko-KR" sz="900" kern="0" dirty="0"/>
                    </a:p>
                    <a:p>
                      <a:pPr marL="0" lvl="0" indent="-80010" algn="l" defTabSz="914400" rtl="0" eaLnBrk="1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  <a:buSzPts val="1000"/>
                        <a:buFont typeface="돋움"/>
                        <a:buNone/>
                      </a:pPr>
                      <a:r>
                        <a:rPr lang="en-US" altLang="ko-KR" sz="900" kern="0" dirty="0" smtClean="0"/>
                        <a:t> </a:t>
                      </a:r>
                      <a:r>
                        <a:rPr lang="ko-KR" sz="900" kern="0" dirty="0" smtClean="0"/>
                        <a:t>작성된 </a:t>
                      </a:r>
                      <a:r>
                        <a:rPr lang="ko-KR" sz="900" kern="0" dirty="0"/>
                        <a:t>기획서를 관련자에게 효과적으로 </a:t>
                      </a:r>
                      <a:r>
                        <a:rPr lang="ko-KR" sz="900" kern="0" dirty="0" err="1"/>
                        <a:t>프리젠테이션</a:t>
                      </a:r>
                      <a:r>
                        <a:rPr lang="ko-KR" sz="900" kern="0" dirty="0"/>
                        <a:t> 할 수 있다</a:t>
                      </a:r>
                      <a:r>
                        <a:rPr lang="en-US" sz="900" kern="0" dirty="0"/>
                        <a:t>.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4688" marR="44688" marT="0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ko-KR" altLang="en-US" sz="900" ker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5000" marR="65000" marT="57779" marB="5777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ko-KR" altLang="en-US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5000" marR="65000" marT="57779" marB="57779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84433"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 dirty="0"/>
                        <a:t>대상 및 시간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4688" marR="44688" marT="0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indent="-8001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900" kern="0" dirty="0" smtClean="0"/>
                        <a:t> </a:t>
                      </a:r>
                      <a:r>
                        <a:rPr lang="ko-KR" sz="900" kern="0" dirty="0" smtClean="0"/>
                        <a:t>대상</a:t>
                      </a:r>
                      <a:r>
                        <a:rPr lang="en-US" sz="900" kern="0" dirty="0" smtClean="0"/>
                        <a:t> </a:t>
                      </a:r>
                      <a:r>
                        <a:rPr lang="en-US" sz="900" kern="0" dirty="0"/>
                        <a:t>: </a:t>
                      </a:r>
                      <a:r>
                        <a:rPr lang="ko-KR" sz="900" kern="0" dirty="0"/>
                        <a:t>기획력 향상이 필요한 </a:t>
                      </a:r>
                      <a:r>
                        <a:rPr lang="ko-KR" sz="900" kern="0" dirty="0" err="1"/>
                        <a:t>전사원</a:t>
                      </a:r>
                      <a:endParaRPr lang="ko-KR" sz="900" kern="0" dirty="0"/>
                    </a:p>
                    <a:p>
                      <a:pPr marL="0" indent="-8001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900" kern="0" dirty="0" smtClean="0"/>
                        <a:t> </a:t>
                      </a:r>
                      <a:r>
                        <a:rPr lang="ko-KR" sz="900" kern="0" dirty="0" smtClean="0"/>
                        <a:t>인원</a:t>
                      </a:r>
                      <a:r>
                        <a:rPr lang="en-US" sz="900" kern="0" dirty="0" smtClean="0"/>
                        <a:t> </a:t>
                      </a:r>
                      <a:r>
                        <a:rPr lang="en-US" sz="900" kern="0" dirty="0"/>
                        <a:t>: </a:t>
                      </a:r>
                      <a:r>
                        <a:rPr lang="ko-KR" altLang="en-US" sz="900" kern="100" dirty="0" smtClean="0"/>
                        <a:t>협의</a:t>
                      </a:r>
                      <a:endParaRPr lang="ko-KR" sz="900" kern="0" dirty="0"/>
                    </a:p>
                    <a:p>
                      <a:pPr marL="0" indent="-8001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900" kern="0" dirty="0" smtClean="0"/>
                        <a:t> </a:t>
                      </a:r>
                      <a:r>
                        <a:rPr lang="ko-KR" sz="900" kern="0" dirty="0" smtClean="0"/>
                        <a:t>시간</a:t>
                      </a:r>
                      <a:r>
                        <a:rPr lang="en-US" sz="900" kern="0" dirty="0" smtClean="0"/>
                        <a:t> </a:t>
                      </a:r>
                      <a:r>
                        <a:rPr lang="en-US" sz="900" kern="0" dirty="0"/>
                        <a:t>: 25H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4688" marR="44688" marT="0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ko-KR" altLang="en-US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5000" marR="65000" marT="57779" marB="5777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ko-KR" altLang="en-US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5000" marR="65000" marT="57779" marB="57779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8302">
                <a:tc gridSpan="4"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ko-KR" altLang="en-US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4688" marR="44688" marT="0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ko-KR" altLang="en-US" sz="900" ker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5000" marR="65000" marT="57779" marB="5777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ko-KR" altLang="en-US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5000" marR="65000" marT="57779" marB="57779"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28657"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 dirty="0"/>
                        <a:t>주 제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3854" marR="33854" marT="60185" marB="60185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 dirty="0"/>
                        <a:t>학 </a:t>
                      </a:r>
                      <a:r>
                        <a:rPr lang="ko-KR" sz="900" kern="0" dirty="0" err="1"/>
                        <a:t>습</a:t>
                      </a:r>
                      <a:r>
                        <a:rPr lang="ko-KR" sz="900" kern="0" dirty="0"/>
                        <a:t> 내 용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3854" marR="33854" marT="60185" marB="60185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 dirty="0"/>
                        <a:t>시 간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3854" marR="33854" marT="60185" marB="60185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 dirty="0"/>
                        <a:t>학습방법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3854" marR="33854" marT="60185" marB="60185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536858"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 dirty="0"/>
                        <a:t>[M1]</a:t>
                      </a:r>
                      <a:endParaRPr lang="ko-KR" sz="900" kern="0" dirty="0"/>
                    </a:p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 dirty="0"/>
                        <a:t>기획의 기본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3854" marR="33854" marT="60185" marB="60185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8001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 dirty="0" smtClean="0"/>
                        <a:t> - </a:t>
                      </a:r>
                      <a:r>
                        <a:rPr lang="ko-KR" sz="900" kern="0" dirty="0"/>
                        <a:t>기획의 개념</a:t>
                      </a:r>
                      <a:r>
                        <a:rPr lang="en-US" sz="900" kern="0" dirty="0"/>
                        <a:t> </a:t>
                      </a:r>
                      <a:br>
                        <a:rPr lang="en-US" sz="900" kern="0" dirty="0"/>
                      </a:br>
                      <a:r>
                        <a:rPr lang="en-US" sz="900" kern="0" dirty="0" smtClean="0"/>
                        <a:t> - </a:t>
                      </a:r>
                      <a:r>
                        <a:rPr lang="ko-KR" sz="900" kern="0" dirty="0"/>
                        <a:t>기획을 위한 사고</a:t>
                      </a:r>
                      <a:r>
                        <a:rPr lang="en-US" sz="900" kern="0" dirty="0"/>
                        <a:t> </a:t>
                      </a:r>
                      <a:br>
                        <a:rPr lang="en-US" sz="900" kern="0" dirty="0"/>
                      </a:br>
                      <a:r>
                        <a:rPr lang="en-US" sz="900" kern="0" dirty="0" smtClean="0"/>
                        <a:t> - </a:t>
                      </a:r>
                      <a:r>
                        <a:rPr lang="ko-KR" sz="900" kern="0" dirty="0"/>
                        <a:t>제목 붙이기 실습</a:t>
                      </a:r>
                      <a:r>
                        <a:rPr lang="en-US" sz="900" kern="0" dirty="0"/>
                        <a:t> </a:t>
                      </a:r>
                      <a:br>
                        <a:rPr lang="en-US" sz="900" kern="0" dirty="0"/>
                      </a:br>
                      <a:r>
                        <a:rPr lang="en-US" sz="900" kern="0" dirty="0" smtClean="0"/>
                        <a:t> - </a:t>
                      </a:r>
                      <a:r>
                        <a:rPr lang="en-US" sz="900" kern="0" dirty="0"/>
                        <a:t>5W3H</a:t>
                      </a:r>
                      <a:r>
                        <a:rPr lang="ko-KR" sz="900" kern="0" dirty="0"/>
                        <a:t>로 내용정리</a:t>
                      </a:r>
                      <a:r>
                        <a:rPr lang="en-US" sz="900" kern="0" dirty="0"/>
                        <a:t> </a:t>
                      </a:r>
                      <a:br>
                        <a:rPr lang="en-US" sz="900" kern="0" dirty="0"/>
                      </a:br>
                      <a:r>
                        <a:rPr lang="en-US" sz="900" kern="0" dirty="0" smtClean="0"/>
                        <a:t> - </a:t>
                      </a:r>
                      <a:r>
                        <a:rPr lang="ko-KR" sz="900" kern="0" dirty="0"/>
                        <a:t>표제를 붙여 요점을 말하기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3854" marR="33854" marT="60185" marB="60185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 dirty="0"/>
                        <a:t>4.0H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3854" marR="33854" marT="60185" marB="60185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sz="900" ker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3854" marR="33854" marT="60185" marB="60185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275380"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/>
                        <a:t> [M2]</a:t>
                      </a:r>
                      <a:br>
                        <a:rPr lang="en-US" sz="900" kern="0"/>
                      </a:br>
                      <a:r>
                        <a:rPr lang="ko-KR" sz="900" kern="0"/>
                        <a:t>기획의 단계</a:t>
                      </a:r>
                      <a:endParaRPr lang="ko-KR" sz="900" ker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3854" marR="33854" marT="60185" marB="60185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8001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 dirty="0" smtClean="0"/>
                        <a:t> - </a:t>
                      </a:r>
                      <a:r>
                        <a:rPr lang="ko-KR" sz="900" kern="0" dirty="0"/>
                        <a:t>방향 설정 </a:t>
                      </a:r>
                    </a:p>
                    <a:p>
                      <a:pPr marL="0" indent="-8001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 dirty="0" smtClean="0"/>
                        <a:t> - </a:t>
                      </a:r>
                      <a:r>
                        <a:rPr lang="ko-KR" sz="900" kern="0" dirty="0"/>
                        <a:t>목표 설정 </a:t>
                      </a:r>
                    </a:p>
                    <a:p>
                      <a:pPr marL="0" indent="-8001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 dirty="0" smtClean="0"/>
                        <a:t> - </a:t>
                      </a:r>
                      <a:r>
                        <a:rPr lang="ko-KR" sz="900" kern="0" dirty="0"/>
                        <a:t>과제의 정리</a:t>
                      </a:r>
                    </a:p>
                    <a:p>
                      <a:pPr marL="0" indent="-8001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 dirty="0" smtClean="0"/>
                        <a:t> - </a:t>
                      </a:r>
                      <a:r>
                        <a:rPr lang="ko-KR" sz="900" kern="0" dirty="0"/>
                        <a:t>실행계획 수립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3854" marR="33854" marT="60185" marB="60185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 dirty="0"/>
                        <a:t>15.0H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3854" marR="33854" marT="60185" marB="60185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sz="900" ker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3854" marR="33854" marT="60185" marB="60185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013903"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/>
                        <a:t>[M3]</a:t>
                      </a:r>
                      <a:br>
                        <a:rPr lang="en-US" sz="900" kern="0"/>
                      </a:br>
                      <a:r>
                        <a:rPr lang="ko-KR" sz="900" kern="0"/>
                        <a:t>기획서의 작성 및 발표</a:t>
                      </a:r>
                      <a:endParaRPr lang="ko-KR" sz="900" ker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3854" marR="33854" marT="60185" marB="60185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8001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 dirty="0" smtClean="0"/>
                        <a:t> - </a:t>
                      </a:r>
                      <a:r>
                        <a:rPr lang="ko-KR" sz="900" kern="0" dirty="0"/>
                        <a:t>기획서의 작성</a:t>
                      </a:r>
                      <a:r>
                        <a:rPr lang="en-US" sz="900" kern="0" dirty="0"/>
                        <a:t> </a:t>
                      </a:r>
                      <a:br>
                        <a:rPr lang="en-US" sz="900" kern="0" dirty="0"/>
                      </a:br>
                      <a:r>
                        <a:rPr lang="en-US" sz="900" kern="0" dirty="0" smtClean="0"/>
                        <a:t> - </a:t>
                      </a:r>
                      <a:r>
                        <a:rPr lang="ko-KR" sz="900" kern="0" dirty="0"/>
                        <a:t>팀 별 작성 내용 발표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3854" marR="33854" marT="60185" marB="60185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 dirty="0"/>
                        <a:t>6.0H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3854" marR="33854" marT="60185" marB="60185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3854" marR="33854" marT="60185" marB="60185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41985" name="Rectangle 1"/>
          <p:cNvSpPr>
            <a:spLocks noChangeArrowheads="1"/>
          </p:cNvSpPr>
          <p:nvPr/>
        </p:nvSpPr>
        <p:spPr bwMode="auto">
          <a:xfrm>
            <a:off x="-256243" y="685309"/>
            <a:ext cx="3469219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34290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796925" algn="l"/>
              </a:tabLst>
              <a:defRPr/>
            </a:pPr>
            <a:r>
              <a:rPr kumimoji="0" lang="ko-KR" altLang="en-US" sz="1200" b="0" i="0" u="none" strike="noStrike" kern="100" cap="none" spc="0" normalizeH="0" baseline="0" noProof="0" dirty="0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t>□ </a:t>
            </a:r>
            <a:r>
              <a:rPr kumimoji="0" lang="ko-KR" altLang="en-US" sz="1200" b="0" i="0" u="none" strike="noStrike" kern="100" cap="none" spc="0" normalizeH="0" baseline="0" noProof="0" dirty="0" err="1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t>과정명</a:t>
            </a:r>
            <a:r>
              <a:rPr kumimoji="0" lang="ko-KR" altLang="en-US" sz="1200" b="0" i="0" u="none" strike="noStrike" kern="100" cap="none" spc="0" normalizeH="0" baseline="0" noProof="0" dirty="0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t> </a:t>
            </a:r>
            <a:r>
              <a:rPr kumimoji="0" lang="en-US" altLang="ko-KR" sz="1200" b="0" i="0" u="none" strike="noStrike" kern="100" cap="none" spc="0" normalizeH="0" baseline="0" noProof="0" dirty="0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t>: </a:t>
            </a:r>
            <a:r>
              <a:rPr kumimoji="0" lang="ko-KR" altLang="en-US" sz="1200" b="0" i="0" u="none" strike="noStrike" kern="100" cap="none" spc="0" normalizeH="0" baseline="0" noProof="0" dirty="0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t>기획력 향상과정</a:t>
            </a:r>
          </a:p>
          <a:p>
            <a:pPr marL="0" marR="0" lvl="0" indent="34290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796925" algn="l"/>
              </a:tabLst>
              <a:defRPr/>
            </a:pPr>
            <a:r>
              <a:rPr kumimoji="0" lang="ko-KR" altLang="en-US" sz="1200" b="0" i="0" u="none" strike="noStrike" kern="100" cap="none" spc="0" normalizeH="0" baseline="0" noProof="0" dirty="0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t>□ 분류 </a:t>
            </a:r>
            <a:r>
              <a:rPr kumimoji="0" lang="en-US" altLang="ko-KR" sz="1200" b="0" i="0" u="none" strike="noStrike" kern="100" cap="none" spc="0" normalizeH="0" baseline="0" noProof="0" dirty="0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t>: Business Skill/</a:t>
            </a:r>
            <a:r>
              <a:rPr kumimoji="0" lang="ko-KR" altLang="en-US" sz="1200" b="0" i="0" u="none" strike="noStrike" kern="100" cap="none" spc="0" normalizeH="0" baseline="0" noProof="0" dirty="0" err="1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t>프리젠테이션</a:t>
            </a:r>
            <a:r>
              <a:rPr kumimoji="0" lang="en-US" altLang="ko-KR" sz="1200" b="0" i="0" u="none" strike="noStrike" kern="100" cap="none" spc="0" normalizeH="0" baseline="0" noProof="0" dirty="0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t>•</a:t>
            </a:r>
            <a:r>
              <a:rPr kumimoji="0" lang="ko-KR" altLang="en-US" sz="1200" b="0" i="0" u="none" strike="noStrike" kern="100" cap="none" spc="0" normalizeH="0" baseline="0" noProof="0" dirty="0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t>문서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60504" y="214092"/>
            <a:ext cx="6508856" cy="369332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>
                    <a:lumMod val="85000"/>
                  </a:prstClr>
                </a:solidFill>
                <a:effectLst/>
                <a:uLnTx/>
                <a:uFillTx/>
                <a:latin typeface="타이포_팩토리 M" pitchFamily="18" charset="-127"/>
                <a:ea typeface="타이포_팩토리 M" pitchFamily="18" charset="-127"/>
                <a:cs typeface="+mn-cs"/>
              </a:rPr>
              <a:t>과정 및 구성 내용</a:t>
            </a:r>
            <a:endParaRPr kumimoji="0" lang="ko-KR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85000"/>
                </a:prstClr>
              </a:solidFill>
              <a:effectLst/>
              <a:uLnTx/>
              <a:uFillTx/>
              <a:latin typeface="타이포_팩토리 M" pitchFamily="18" charset="-127"/>
              <a:ea typeface="타이포_팩토리 M" pitchFamily="18" charset="-127"/>
              <a:cs typeface="+mn-cs"/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A848D27-6122-49BD-8FF1-8EA2358648D9}" type="slidenum">
              <a:rPr kumimoji="0" lang="ko-KR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pPr marL="0" marR="0" lvl="0" indent="0" algn="r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ko-KR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맑은 고딕"/>
              <a:ea typeface="맑은 고딕" panose="020B0503020000020004" pitchFamily="50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31851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내용 개체 틀 3"/>
          <p:cNvGraphicFramePr>
            <a:graphicFrameLocks noGrp="1"/>
          </p:cNvGraphicFramePr>
          <p:nvPr>
            <p:ph idx="4294967295"/>
          </p:nvPr>
        </p:nvGraphicFramePr>
        <p:xfrm>
          <a:off x="188640" y="1403648"/>
          <a:ext cx="6408711" cy="7200799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10053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910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5359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5873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64171"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 dirty="0"/>
                        <a:t>목적 및 개요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7691" marR="37691" marT="0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lvl="0" indent="-8001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SzPts val="1000"/>
                        <a:buFont typeface="돋움"/>
                        <a:buNone/>
                      </a:pPr>
                      <a:r>
                        <a:rPr lang="en-US" altLang="ko-KR" sz="900" kern="0" dirty="0" smtClean="0"/>
                        <a:t> </a:t>
                      </a:r>
                      <a:r>
                        <a:rPr lang="ko-KR" sz="900" kern="0" dirty="0" smtClean="0"/>
                        <a:t>새로운 </a:t>
                      </a:r>
                      <a:r>
                        <a:rPr lang="ko-KR" sz="900" kern="0" dirty="0"/>
                        <a:t>패러다임에 따른 창의력의 중요성 인식</a:t>
                      </a:r>
                    </a:p>
                    <a:p>
                      <a:pPr marL="0" lvl="0" indent="-8001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SzPts val="1000"/>
                        <a:buFont typeface="돋움"/>
                        <a:buNone/>
                      </a:pPr>
                      <a:r>
                        <a:rPr lang="en-US" altLang="ko-KR" sz="900" kern="0" dirty="0" smtClean="0"/>
                        <a:t> </a:t>
                      </a:r>
                      <a:r>
                        <a:rPr lang="ko-KR" sz="900" kern="0" dirty="0" smtClean="0"/>
                        <a:t>사고의 </a:t>
                      </a:r>
                      <a:r>
                        <a:rPr lang="ko-KR" sz="900" kern="0" dirty="0"/>
                        <a:t>프로세스 전환을 통한 문제해결방법 습득</a:t>
                      </a:r>
                    </a:p>
                    <a:p>
                      <a:pPr marL="0" lvl="0" indent="-8001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SzPts val="1000"/>
                        <a:buFont typeface="돋움"/>
                        <a:buNone/>
                      </a:pPr>
                      <a:r>
                        <a:rPr lang="en-US" altLang="ko-KR" sz="900" kern="0" dirty="0" smtClean="0"/>
                        <a:t> </a:t>
                      </a:r>
                      <a:r>
                        <a:rPr lang="ko-KR" sz="900" kern="0" dirty="0" smtClean="0"/>
                        <a:t>현업 </a:t>
                      </a:r>
                      <a:r>
                        <a:rPr lang="ko-KR" sz="900" kern="0" dirty="0" err="1"/>
                        <a:t>활용성이</a:t>
                      </a:r>
                      <a:r>
                        <a:rPr lang="ko-KR" sz="900" kern="0" dirty="0"/>
                        <a:t> 높은 발상기법 들을 체득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7691" marR="37691" marT="0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ko-KR" altLang="en-US" sz="900" ker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4824" marR="54824" marT="48732" marB="48732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ko-KR" altLang="en-US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4824" marR="54824" marT="48732" marB="48732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5163"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 dirty="0"/>
                        <a:t>기대효과 및</a:t>
                      </a:r>
                      <a:r>
                        <a:rPr lang="en-US" sz="900" kern="0" dirty="0"/>
                        <a:t/>
                      </a:r>
                      <a:br>
                        <a:rPr lang="en-US" sz="900" kern="0" dirty="0"/>
                      </a:br>
                      <a:r>
                        <a:rPr lang="ko-KR" sz="900" kern="0" dirty="0"/>
                        <a:t>특징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7691" marR="37691" marT="0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lvl="0" indent="-8001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SzPts val="1000"/>
                        <a:buFont typeface="돋움"/>
                        <a:buNone/>
                      </a:pPr>
                      <a:r>
                        <a:rPr lang="en-US" altLang="ko-KR" sz="900" kern="0" dirty="0" smtClean="0"/>
                        <a:t> </a:t>
                      </a:r>
                      <a:r>
                        <a:rPr lang="ko-KR" sz="900" kern="0" dirty="0" smtClean="0"/>
                        <a:t>업무의</a:t>
                      </a:r>
                      <a:r>
                        <a:rPr lang="en-US" sz="900" kern="0" dirty="0" smtClean="0"/>
                        <a:t> </a:t>
                      </a:r>
                      <a:r>
                        <a:rPr lang="en-US" sz="900" kern="0" dirty="0"/>
                        <a:t>Quality</a:t>
                      </a:r>
                      <a:r>
                        <a:rPr lang="ko-KR" sz="900" kern="0" dirty="0"/>
                        <a:t>제고를 통한 업무 성과의 질적 향상 도모</a:t>
                      </a:r>
                    </a:p>
                    <a:p>
                      <a:pPr marL="0" lvl="0" indent="-80010" algn="l" defTabSz="914400" rtl="0" eaLnBrk="1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  <a:buSzPts val="1000"/>
                        <a:buFont typeface="돋움"/>
                        <a:buNone/>
                      </a:pPr>
                      <a:r>
                        <a:rPr lang="en-US" altLang="ko-KR" sz="900" kern="0" dirty="0" smtClean="0"/>
                        <a:t> </a:t>
                      </a:r>
                      <a:r>
                        <a:rPr lang="ko-KR" sz="900" kern="0" dirty="0" smtClean="0"/>
                        <a:t>창조적인 </a:t>
                      </a:r>
                      <a:r>
                        <a:rPr lang="ko-KR" sz="900" kern="0" dirty="0"/>
                        <a:t>팀을 조성하여 조직을 활성화 한다</a:t>
                      </a:r>
                      <a:r>
                        <a:rPr lang="en-US" sz="900" kern="0" dirty="0"/>
                        <a:t>..</a:t>
                      </a:r>
                      <a:endParaRPr lang="ko-KR" sz="900" kern="0" dirty="0"/>
                    </a:p>
                    <a:p>
                      <a:pPr marL="0" lvl="0" indent="-80010" algn="l" defTabSz="914400" rtl="0" eaLnBrk="1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  <a:buSzPts val="1000"/>
                        <a:buFont typeface="돋움"/>
                        <a:buNone/>
                      </a:pPr>
                      <a:r>
                        <a:rPr lang="en-US" altLang="ko-KR" sz="900" kern="0" dirty="0" smtClean="0"/>
                        <a:t> </a:t>
                      </a:r>
                      <a:r>
                        <a:rPr lang="ko-KR" sz="900" kern="0" dirty="0" smtClean="0"/>
                        <a:t>기업환경변화에 </a:t>
                      </a:r>
                      <a:r>
                        <a:rPr lang="ko-KR" sz="900" kern="0" dirty="0"/>
                        <a:t>대응 할 수 있는 유연한 사고 능력을 개발한다</a:t>
                      </a:r>
                      <a:r>
                        <a:rPr lang="en-US" sz="900" kern="0" dirty="0"/>
                        <a:t>.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7691" marR="37691" marT="0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ko-KR" altLang="en-US" sz="900" ker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4824" marR="54824" marT="48732" marB="48732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ko-KR" altLang="en-US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4824" marR="54824" marT="48732" marB="48732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4171"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 dirty="0"/>
                        <a:t>대상 및 시간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7691" marR="37691" marT="0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indent="-8001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900" kern="0" dirty="0" smtClean="0"/>
                        <a:t> </a:t>
                      </a:r>
                      <a:r>
                        <a:rPr lang="ko-KR" sz="900" kern="0" dirty="0" smtClean="0"/>
                        <a:t>대상</a:t>
                      </a:r>
                      <a:r>
                        <a:rPr lang="en-US" sz="900" kern="0" dirty="0" smtClean="0"/>
                        <a:t> </a:t>
                      </a:r>
                      <a:r>
                        <a:rPr lang="en-US" sz="900" kern="0" dirty="0"/>
                        <a:t>: </a:t>
                      </a:r>
                      <a:r>
                        <a:rPr lang="ko-KR" sz="900" kern="0" dirty="0" err="1"/>
                        <a:t>전사원</a:t>
                      </a:r>
                      <a:endParaRPr lang="ko-KR" sz="900" kern="0" dirty="0"/>
                    </a:p>
                    <a:p>
                      <a:pPr marL="0" indent="-8001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900" kern="0" dirty="0" smtClean="0"/>
                        <a:t> </a:t>
                      </a:r>
                      <a:r>
                        <a:rPr lang="ko-KR" sz="900" kern="0" dirty="0" smtClean="0"/>
                        <a:t>인원</a:t>
                      </a:r>
                      <a:r>
                        <a:rPr lang="en-US" sz="900" kern="0" dirty="0" smtClean="0"/>
                        <a:t> </a:t>
                      </a:r>
                      <a:r>
                        <a:rPr lang="en-US" sz="900" kern="0" dirty="0"/>
                        <a:t>: </a:t>
                      </a:r>
                      <a:r>
                        <a:rPr lang="ko-KR" altLang="en-US" sz="900" kern="100" dirty="0" smtClean="0"/>
                        <a:t>협의</a:t>
                      </a:r>
                      <a:endParaRPr lang="ko-KR" sz="900" kern="0" dirty="0"/>
                    </a:p>
                    <a:p>
                      <a:pPr marL="0" indent="-8001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900" kern="0" dirty="0" smtClean="0"/>
                        <a:t> </a:t>
                      </a:r>
                      <a:r>
                        <a:rPr lang="ko-KR" sz="900" kern="0" dirty="0" smtClean="0"/>
                        <a:t>시간</a:t>
                      </a:r>
                      <a:r>
                        <a:rPr lang="en-US" sz="900" kern="0" dirty="0" smtClean="0"/>
                        <a:t> </a:t>
                      </a:r>
                      <a:r>
                        <a:rPr lang="en-US" sz="900" kern="0" dirty="0"/>
                        <a:t>: 20H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7691" marR="37691" marT="0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ko-KR" altLang="en-US" sz="900" ker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4824" marR="54824" marT="48732" marB="48732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ko-KR" altLang="en-US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4824" marR="54824" marT="48732" marB="48732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12599">
                <a:tc gridSpan="4"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ko-KR" altLang="en-US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7691" marR="37691" marT="0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ko-KR" altLang="en-US" sz="900" ker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4824" marR="54824" marT="48732" marB="48732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ko-KR" altLang="en-US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4824" marR="54824" marT="48732" marB="48732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6369"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 dirty="0"/>
                        <a:t>주 제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8554" marR="28554" marT="50763" marB="50763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 dirty="0"/>
                        <a:t>학 </a:t>
                      </a:r>
                      <a:r>
                        <a:rPr lang="ko-KR" sz="900" kern="0" dirty="0" err="1"/>
                        <a:t>습</a:t>
                      </a:r>
                      <a:r>
                        <a:rPr lang="ko-KR" sz="900" kern="0" dirty="0"/>
                        <a:t> 내 용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8554" marR="28554" marT="50763" marB="50763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/>
                        <a:t>시 간</a:t>
                      </a:r>
                      <a:endParaRPr lang="ko-KR" sz="900" ker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8554" marR="28554" marT="50763" marB="50763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 dirty="0"/>
                        <a:t>학습방법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8554" marR="28554" marT="50763" marB="50763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967665"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/>
                        <a:t>[M1]</a:t>
                      </a:r>
                      <a:endParaRPr lang="ko-KR" sz="900" kern="0"/>
                    </a:p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/>
                        <a:t>변화 패러다임과</a:t>
                      </a:r>
                    </a:p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/>
                        <a:t>창의력의 중요성</a:t>
                      </a:r>
                      <a:endParaRPr lang="ko-KR" sz="900" ker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8554" marR="28554" marT="50763" marB="50763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8001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 dirty="0" smtClean="0"/>
                        <a:t> - </a:t>
                      </a:r>
                      <a:r>
                        <a:rPr lang="ko-KR" sz="900" kern="0" dirty="0"/>
                        <a:t>기업 경영 환경의 변화</a:t>
                      </a:r>
                      <a:r>
                        <a:rPr lang="en-US" sz="900" kern="0" dirty="0"/>
                        <a:t> </a:t>
                      </a:r>
                      <a:br>
                        <a:rPr lang="en-US" sz="900" kern="0" dirty="0"/>
                      </a:br>
                      <a:r>
                        <a:rPr lang="en-US" sz="900" kern="0" dirty="0" smtClean="0"/>
                        <a:t> - </a:t>
                      </a:r>
                      <a:r>
                        <a:rPr lang="ko-KR" sz="900" kern="0" dirty="0"/>
                        <a:t>창의성</a:t>
                      </a:r>
                      <a:r>
                        <a:rPr lang="en-US" sz="900" kern="0" dirty="0"/>
                        <a:t>(Creativity)</a:t>
                      </a:r>
                      <a:r>
                        <a:rPr lang="ko-KR" sz="900" kern="0" dirty="0"/>
                        <a:t>이란</a:t>
                      </a:r>
                      <a:r>
                        <a:rPr lang="en-US" sz="900" kern="0" dirty="0"/>
                        <a:t>? </a:t>
                      </a:r>
                      <a:br>
                        <a:rPr lang="en-US" sz="900" kern="0" dirty="0"/>
                      </a:br>
                      <a:r>
                        <a:rPr lang="en-US" sz="900" kern="0" dirty="0" smtClean="0"/>
                        <a:t> - </a:t>
                      </a:r>
                      <a:r>
                        <a:rPr lang="ko-KR" sz="900" kern="0" dirty="0"/>
                        <a:t>창의역량의 중요성 </a:t>
                      </a:r>
                    </a:p>
                    <a:p>
                      <a:pPr marL="0" indent="-8001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 dirty="0" smtClean="0"/>
                        <a:t> - </a:t>
                      </a:r>
                      <a:r>
                        <a:rPr lang="ko-KR" sz="900" kern="0" dirty="0"/>
                        <a:t>창의성의 저해 요인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8554" marR="28554" marT="50763" marB="50763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 dirty="0"/>
                        <a:t>4.0H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8554" marR="28554" marT="50763" marB="50763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8554" marR="28554" marT="50763" marB="50763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182720"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/>
                        <a:t> [M2]</a:t>
                      </a:r>
                      <a:br>
                        <a:rPr lang="en-US" sz="900" kern="0"/>
                      </a:br>
                      <a:r>
                        <a:rPr lang="ko-KR" sz="900" kern="0"/>
                        <a:t>창의력 개발</a:t>
                      </a:r>
                      <a:endParaRPr lang="ko-KR" sz="900" ker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8554" marR="28554" marT="50763" marB="50763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8001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 dirty="0" smtClean="0"/>
                        <a:t> - </a:t>
                      </a:r>
                      <a:r>
                        <a:rPr lang="ko-KR" sz="900" kern="0" dirty="0"/>
                        <a:t>아이디어 발상법 </a:t>
                      </a:r>
                    </a:p>
                    <a:p>
                      <a:pPr marL="0" indent="-8001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 dirty="0" smtClean="0"/>
                        <a:t> - </a:t>
                      </a:r>
                      <a:r>
                        <a:rPr lang="ko-KR" sz="900" kern="0" dirty="0"/>
                        <a:t>사고력 강화 훈련 </a:t>
                      </a:r>
                    </a:p>
                    <a:p>
                      <a:pPr marL="0" indent="-8001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 dirty="0" smtClean="0"/>
                        <a:t> - </a:t>
                      </a:r>
                      <a:r>
                        <a:rPr lang="ko-KR" sz="900" kern="0" dirty="0"/>
                        <a:t>추리와 판단</a:t>
                      </a:r>
                    </a:p>
                    <a:p>
                      <a:pPr marL="0" indent="-8001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 dirty="0" smtClean="0"/>
                        <a:t> - </a:t>
                      </a:r>
                      <a:r>
                        <a:rPr lang="ko-KR" sz="900" kern="0" dirty="0"/>
                        <a:t>창의력 개발의 기본 원리</a:t>
                      </a:r>
                    </a:p>
                    <a:p>
                      <a:pPr marL="0" indent="-8001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 dirty="0" smtClean="0"/>
                        <a:t> - </a:t>
                      </a:r>
                      <a:r>
                        <a:rPr lang="ko-KR" sz="900" kern="0" dirty="0" err="1"/>
                        <a:t>착상력</a:t>
                      </a:r>
                      <a:r>
                        <a:rPr lang="ko-KR" sz="900" kern="0" dirty="0"/>
                        <a:t> 강화를 위한 훈련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8554" marR="28554" marT="50763" marB="50763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 dirty="0"/>
                        <a:t>4.0H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8554" marR="28554" marT="50763" marB="50763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sz="900" ker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8554" marR="28554" marT="50763" marB="50763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752611"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/>
                        <a:t>[M3]</a:t>
                      </a:r>
                      <a:br>
                        <a:rPr lang="en-US" sz="900" kern="0"/>
                      </a:br>
                      <a:r>
                        <a:rPr lang="ko-KR" sz="900" kern="0"/>
                        <a:t>문제 해결 능력 개발 </a:t>
                      </a:r>
                      <a:endParaRPr lang="ko-KR" sz="900" ker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8554" marR="28554" marT="50763" marB="50763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8001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 dirty="0" smtClean="0"/>
                        <a:t> - </a:t>
                      </a:r>
                      <a:r>
                        <a:rPr lang="ko-KR" sz="900" kern="0" dirty="0"/>
                        <a:t>창조적 문제 해결의 프로세스</a:t>
                      </a:r>
                      <a:r>
                        <a:rPr lang="en-US" sz="900" kern="0" dirty="0"/>
                        <a:t> </a:t>
                      </a:r>
                      <a:br>
                        <a:rPr lang="en-US" sz="900" kern="0" dirty="0"/>
                      </a:br>
                      <a:r>
                        <a:rPr lang="en-US" sz="900" kern="0" dirty="0" smtClean="0"/>
                        <a:t> - </a:t>
                      </a:r>
                      <a:r>
                        <a:rPr lang="ko-KR" sz="900" kern="0" dirty="0"/>
                        <a:t>문제의식이란</a:t>
                      </a:r>
                      <a:r>
                        <a:rPr lang="en-US" sz="900" kern="0" dirty="0"/>
                        <a:t>?</a:t>
                      </a:r>
                      <a:endParaRPr lang="ko-KR" sz="900" kern="0" dirty="0"/>
                    </a:p>
                    <a:p>
                      <a:pPr marL="0" indent="-8001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 dirty="0" smtClean="0"/>
                        <a:t> - </a:t>
                      </a:r>
                      <a:r>
                        <a:rPr lang="ko-KR" sz="900" kern="0" dirty="0"/>
                        <a:t>문제의 규명 절차 기법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8554" marR="28554" marT="50763" marB="50763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 dirty="0"/>
                        <a:t>4.0H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8554" marR="28554" marT="50763" marB="50763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sz="900" ker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8554" marR="28554" marT="50763" marB="50763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967665"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 dirty="0"/>
                        <a:t>[M4]</a:t>
                      </a:r>
                      <a:endParaRPr lang="ko-KR" sz="900" kern="0" dirty="0"/>
                    </a:p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 dirty="0"/>
                        <a:t>다양한 해결안의 </a:t>
                      </a:r>
                      <a:r>
                        <a:rPr lang="ko-KR" sz="900" kern="0" dirty="0" smtClean="0"/>
                        <a:t>도출</a:t>
                      </a:r>
                      <a:r>
                        <a:rPr lang="en-US" altLang="ko-KR" sz="900" kern="0" dirty="0" smtClean="0"/>
                        <a:t> 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8554" marR="28554" marT="50763" marB="50763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-8001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gulim"/>
                        <a:buNone/>
                      </a:pPr>
                      <a:r>
                        <a:rPr lang="en-US" altLang="ko-KR" sz="900" kern="0" dirty="0" smtClean="0"/>
                        <a:t> - </a:t>
                      </a:r>
                      <a:r>
                        <a:rPr lang="ko-KR" sz="900" kern="0" dirty="0" smtClean="0"/>
                        <a:t>다양한</a:t>
                      </a:r>
                      <a:r>
                        <a:rPr lang="en-US" sz="900" kern="0" dirty="0" smtClean="0"/>
                        <a:t> </a:t>
                      </a:r>
                      <a:r>
                        <a:rPr lang="en-US" sz="900" kern="0" dirty="0"/>
                        <a:t>idea</a:t>
                      </a:r>
                      <a:r>
                        <a:rPr lang="ko-KR" sz="900" kern="0" dirty="0"/>
                        <a:t>의 추구</a:t>
                      </a:r>
                    </a:p>
                    <a:p>
                      <a:pPr marL="0" lvl="0" indent="-8001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gulim"/>
                        <a:buNone/>
                      </a:pPr>
                      <a:r>
                        <a:rPr lang="en-US" altLang="ko-KR" sz="900" kern="0" dirty="0" smtClean="0"/>
                        <a:t> - </a:t>
                      </a:r>
                      <a:r>
                        <a:rPr lang="ko-KR" sz="900" kern="0" dirty="0" smtClean="0"/>
                        <a:t>상상력 </a:t>
                      </a:r>
                      <a:r>
                        <a:rPr lang="ko-KR" sz="900" kern="0" dirty="0"/>
                        <a:t>자극하기</a:t>
                      </a:r>
                    </a:p>
                    <a:p>
                      <a:pPr marL="0" lvl="0" indent="-8001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gulim"/>
                        <a:buNone/>
                      </a:pPr>
                      <a:r>
                        <a:rPr lang="en-US" altLang="ko-KR" sz="900" kern="0" dirty="0" smtClean="0"/>
                        <a:t> - </a:t>
                      </a:r>
                      <a:r>
                        <a:rPr lang="ko-KR" sz="900" kern="0" dirty="0" smtClean="0"/>
                        <a:t>형태분석도표 </a:t>
                      </a:r>
                      <a:r>
                        <a:rPr lang="ko-KR" sz="900" kern="0" dirty="0"/>
                        <a:t>발상법</a:t>
                      </a:r>
                      <a:r>
                        <a:rPr lang="en-US" sz="900" kern="0" dirty="0"/>
                        <a:t>(Morphological box)</a:t>
                      </a:r>
                      <a:endParaRPr lang="ko-KR" sz="900" kern="0" dirty="0"/>
                    </a:p>
                    <a:p>
                      <a:pPr marL="0" lvl="0" indent="-8001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gulim"/>
                        <a:buNone/>
                      </a:pPr>
                      <a:r>
                        <a:rPr lang="en-US" altLang="ko-KR" sz="900" kern="0" dirty="0" smtClean="0"/>
                        <a:t> - </a:t>
                      </a:r>
                      <a:r>
                        <a:rPr lang="ko-KR" sz="900" kern="0" dirty="0" smtClean="0"/>
                        <a:t>효과적인 </a:t>
                      </a:r>
                      <a:r>
                        <a:rPr lang="ko-KR" sz="900" kern="0" dirty="0"/>
                        <a:t>과정도입 방안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8554" marR="28554" marT="50763" marB="50763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 dirty="0"/>
                        <a:t>4.0H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8554" marR="28554" marT="50763" marB="50763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8554" marR="28554" marT="50763" marB="50763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967665"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 dirty="0"/>
                        <a:t>[M4]</a:t>
                      </a:r>
                      <a:endParaRPr lang="ko-KR" sz="900" kern="0" dirty="0"/>
                    </a:p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 dirty="0"/>
                        <a:t>창의적 판단과정의 관리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8554" marR="28554" marT="50763" marB="50763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-8001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gulim"/>
                        <a:buNone/>
                      </a:pPr>
                      <a:r>
                        <a:rPr lang="en-US" altLang="ko-KR" sz="900" kern="0" dirty="0" smtClean="0"/>
                        <a:t> - </a:t>
                      </a:r>
                      <a:r>
                        <a:rPr lang="ko-KR" sz="900" kern="0" dirty="0" smtClean="0"/>
                        <a:t>창의적 </a:t>
                      </a:r>
                      <a:r>
                        <a:rPr lang="ko-KR" sz="900" kern="0" dirty="0"/>
                        <a:t>판단의 절차 </a:t>
                      </a:r>
                    </a:p>
                    <a:p>
                      <a:pPr marL="0" lvl="0" indent="-8001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gulim"/>
                        <a:buNone/>
                      </a:pPr>
                      <a:r>
                        <a:rPr lang="en-US" altLang="ko-KR" sz="900" kern="0" dirty="0" smtClean="0"/>
                        <a:t> - </a:t>
                      </a:r>
                      <a:r>
                        <a:rPr lang="ko-KR" sz="900" kern="0" dirty="0" smtClean="0"/>
                        <a:t>비판의 </a:t>
                      </a:r>
                      <a:r>
                        <a:rPr lang="ko-KR" sz="900" kern="0" dirty="0"/>
                        <a:t>필요성과 방법</a:t>
                      </a:r>
                    </a:p>
                    <a:p>
                      <a:pPr marL="0" lvl="0" indent="-8001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gulim"/>
                        <a:buNone/>
                      </a:pPr>
                      <a:r>
                        <a:rPr lang="en-US" altLang="ko-KR" sz="900" kern="0" dirty="0" smtClean="0"/>
                        <a:t> - </a:t>
                      </a:r>
                      <a:r>
                        <a:rPr lang="ko-KR" sz="900" kern="0" dirty="0" smtClean="0"/>
                        <a:t>부정적 </a:t>
                      </a:r>
                      <a:r>
                        <a:rPr lang="ko-KR" sz="900" kern="0" dirty="0"/>
                        <a:t>반응의 예측</a:t>
                      </a:r>
                    </a:p>
                    <a:p>
                      <a:pPr marL="0" lvl="0" indent="-8001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gulim"/>
                        <a:buNone/>
                      </a:pPr>
                      <a:r>
                        <a:rPr lang="en-US" altLang="ko-KR" sz="900" kern="0" dirty="0" smtClean="0"/>
                        <a:t> - </a:t>
                      </a:r>
                      <a:r>
                        <a:rPr lang="ko-KR" sz="900" kern="0" dirty="0" smtClean="0"/>
                        <a:t>의사 </a:t>
                      </a:r>
                      <a:r>
                        <a:rPr lang="ko-KR" sz="900" kern="0" dirty="0"/>
                        <a:t>결정 분석법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8554" marR="28554" marT="50763" marB="50763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 dirty="0"/>
                        <a:t>4.0H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8554" marR="28554" marT="50763" marB="50763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8554" marR="28554" marT="50763" marB="50763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40961" name="Rectangle 1"/>
          <p:cNvSpPr>
            <a:spLocks noChangeArrowheads="1"/>
          </p:cNvSpPr>
          <p:nvPr/>
        </p:nvSpPr>
        <p:spPr bwMode="auto">
          <a:xfrm>
            <a:off x="-266116" y="656281"/>
            <a:ext cx="3623108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34290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796925" algn="l"/>
              </a:tabLst>
              <a:defRPr/>
            </a:pPr>
            <a:r>
              <a:rPr kumimoji="0" lang="ko-KR" altLang="en-US" sz="1200" b="0" i="0" u="none" strike="noStrike" kern="100" cap="none" spc="0" normalizeH="0" baseline="0" noProof="0" dirty="0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t>□ </a:t>
            </a:r>
            <a:r>
              <a:rPr kumimoji="0" lang="ko-KR" altLang="en-US" sz="1200" b="0" i="0" u="none" strike="noStrike" kern="100" cap="none" spc="0" normalizeH="0" baseline="0" noProof="0" dirty="0" err="1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t>과정명</a:t>
            </a:r>
            <a:r>
              <a:rPr kumimoji="0" lang="ko-KR" altLang="en-US" sz="1200" b="0" i="0" u="none" strike="noStrike" kern="100" cap="none" spc="0" normalizeH="0" baseline="0" noProof="0" dirty="0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t> </a:t>
            </a:r>
            <a:r>
              <a:rPr kumimoji="0" lang="en-US" altLang="ko-KR" sz="1200" b="0" i="0" u="none" strike="noStrike" kern="100" cap="none" spc="0" normalizeH="0" baseline="0" noProof="0" dirty="0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t>: </a:t>
            </a:r>
            <a:r>
              <a:rPr kumimoji="0" lang="ko-KR" altLang="en-US" sz="1200" b="0" i="0" u="none" strike="noStrike" kern="100" cap="none" spc="0" normalizeH="0" baseline="0" noProof="0" dirty="0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t>창의력 개발과정</a:t>
            </a:r>
          </a:p>
          <a:p>
            <a:pPr marL="0" marR="0" lvl="0" indent="34290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796925" algn="l"/>
              </a:tabLst>
              <a:defRPr/>
            </a:pPr>
            <a:r>
              <a:rPr kumimoji="0" lang="ko-KR" altLang="en-US" sz="1200" b="0" i="0" u="none" strike="noStrike" kern="100" cap="none" spc="0" normalizeH="0" baseline="0" noProof="0" dirty="0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t>□ 분류 </a:t>
            </a:r>
            <a:r>
              <a:rPr kumimoji="0" lang="en-US" altLang="ko-KR" sz="1200" b="0" i="0" u="none" strike="noStrike" kern="100" cap="none" spc="0" normalizeH="0" baseline="0" noProof="0" dirty="0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t>: Business Skill/</a:t>
            </a:r>
            <a:r>
              <a:rPr kumimoji="0" lang="ko-KR" altLang="en-US" sz="1200" b="0" i="0" u="none" strike="noStrike" kern="100" cap="none" spc="0" normalizeH="0" baseline="0" noProof="0" dirty="0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t>창의력</a:t>
            </a:r>
            <a:r>
              <a:rPr kumimoji="0" lang="en-US" altLang="ko-KR" sz="1200" b="0" i="0" u="none" strike="noStrike" kern="100" cap="none" spc="0" normalizeH="0" baseline="0" noProof="0" dirty="0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t>•</a:t>
            </a:r>
            <a:r>
              <a:rPr kumimoji="0" lang="ko-KR" altLang="en-US" sz="1200" b="0" i="0" u="none" strike="noStrike" kern="100" cap="none" spc="0" normalizeH="0" baseline="0" noProof="0" dirty="0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t>커뮤니케이션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60504" y="214092"/>
            <a:ext cx="6508856" cy="369332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>
                    <a:lumMod val="85000"/>
                  </a:prstClr>
                </a:solidFill>
                <a:effectLst/>
                <a:uLnTx/>
                <a:uFillTx/>
                <a:latin typeface="타이포_팩토리 M" pitchFamily="18" charset="-127"/>
                <a:ea typeface="타이포_팩토리 M" pitchFamily="18" charset="-127"/>
                <a:cs typeface="+mn-cs"/>
              </a:rPr>
              <a:t>과정 및 구성 내용</a:t>
            </a:r>
            <a:endParaRPr kumimoji="0" lang="ko-KR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85000"/>
                </a:prstClr>
              </a:solidFill>
              <a:effectLst/>
              <a:uLnTx/>
              <a:uFillTx/>
              <a:latin typeface="타이포_팩토리 M" pitchFamily="18" charset="-127"/>
              <a:ea typeface="타이포_팩토리 M" pitchFamily="18" charset="-127"/>
              <a:cs typeface="+mn-cs"/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A848D27-6122-49BD-8FF1-8EA2358648D9}" type="slidenum">
              <a:rPr kumimoji="0" lang="ko-KR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pPr marL="0" marR="0" lvl="0" indent="0" algn="r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ko-KR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맑은 고딕"/>
              <a:ea typeface="맑은 고딕" panose="020B0503020000020004" pitchFamily="50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72860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내용 개체 틀 3"/>
          <p:cNvGraphicFramePr>
            <a:graphicFrameLocks noGrp="1"/>
          </p:cNvGraphicFramePr>
          <p:nvPr>
            <p:ph idx="4294967295"/>
          </p:nvPr>
        </p:nvGraphicFramePr>
        <p:xfrm>
          <a:off x="188640" y="1403648"/>
          <a:ext cx="6480719" cy="7344817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10166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3703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5981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6726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76405"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 dirty="0"/>
                        <a:t>목적 및 개요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5156" marR="35156" marT="0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lvl="0" indent="-8001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SzPts val="1000"/>
                        <a:buFont typeface="돋움"/>
                        <a:buNone/>
                      </a:pPr>
                      <a:r>
                        <a:rPr lang="en-US" altLang="ko-KR" sz="900" kern="0" dirty="0" smtClean="0"/>
                        <a:t> </a:t>
                      </a:r>
                      <a:r>
                        <a:rPr lang="ko-KR" sz="900" kern="0" dirty="0" err="1" smtClean="0"/>
                        <a:t>조직내</a:t>
                      </a:r>
                      <a:r>
                        <a:rPr lang="ko-KR" sz="900" kern="0" dirty="0" smtClean="0"/>
                        <a:t> </a:t>
                      </a:r>
                      <a:r>
                        <a:rPr lang="ko-KR" sz="900" kern="0" dirty="0"/>
                        <a:t>인간관계의 유형을 분석하고 개선</a:t>
                      </a:r>
                    </a:p>
                    <a:p>
                      <a:pPr marL="0" lvl="0" indent="-8001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SzPts val="1000"/>
                        <a:buFont typeface="돋움"/>
                        <a:buNone/>
                      </a:pPr>
                      <a:r>
                        <a:rPr lang="en-US" altLang="ko-KR" sz="900" kern="0" dirty="0" smtClean="0"/>
                        <a:t> </a:t>
                      </a:r>
                      <a:r>
                        <a:rPr lang="ko-KR" sz="900" kern="0" dirty="0" smtClean="0"/>
                        <a:t>심층적인 </a:t>
                      </a:r>
                      <a:r>
                        <a:rPr lang="ko-KR" sz="900" kern="0" dirty="0"/>
                        <a:t>자아 성찰을 통한 자기 자신에 대한 올바른 이해와 혁신</a:t>
                      </a:r>
                    </a:p>
                    <a:p>
                      <a:pPr marL="0" lvl="0" indent="-8001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SzPts val="1000"/>
                        <a:buFont typeface="돋움"/>
                        <a:buNone/>
                      </a:pPr>
                      <a:r>
                        <a:rPr lang="en-US" altLang="ko-KR" sz="900" kern="0" dirty="0" smtClean="0"/>
                        <a:t> </a:t>
                      </a:r>
                      <a:r>
                        <a:rPr lang="ko-KR" sz="900" kern="0" dirty="0" smtClean="0"/>
                        <a:t>조직원들의 </a:t>
                      </a:r>
                      <a:r>
                        <a:rPr lang="ko-KR" sz="900" kern="0" dirty="0"/>
                        <a:t>자기혁신을 통해 </a:t>
                      </a:r>
                      <a:r>
                        <a:rPr lang="ko-KR" sz="900" kern="0" dirty="0" err="1"/>
                        <a:t>하이퍼포먼스팀의</a:t>
                      </a:r>
                      <a:r>
                        <a:rPr lang="ko-KR" sz="900" kern="0" dirty="0"/>
                        <a:t> 창출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5156" marR="35156" marT="0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ko-KR" altLang="en-US" sz="900" ker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1136" marR="51136" marT="45453" marB="4545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ko-KR" altLang="en-US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1136" marR="51136" marT="45453" marB="45453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52753"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 dirty="0"/>
                        <a:t>기대효과 및</a:t>
                      </a:r>
                      <a:r>
                        <a:rPr lang="en-US" sz="900" kern="0" dirty="0"/>
                        <a:t/>
                      </a:r>
                      <a:br>
                        <a:rPr lang="en-US" sz="900" kern="0" dirty="0"/>
                      </a:br>
                      <a:r>
                        <a:rPr lang="ko-KR" sz="900" kern="0" dirty="0"/>
                        <a:t>특징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5156" marR="35156" marT="0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lvl="0" indent="-80010" algn="l" defTabSz="914400" rtl="0" eaLnBrk="1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  <a:buSzPts val="1000"/>
                        <a:buFont typeface="돋움"/>
                        <a:buNone/>
                      </a:pPr>
                      <a:r>
                        <a:rPr lang="en-US" altLang="ko-KR" sz="900" kern="0" dirty="0" smtClean="0"/>
                        <a:t> </a:t>
                      </a:r>
                      <a:r>
                        <a:rPr lang="ko-KR" sz="900" kern="0" dirty="0" smtClean="0"/>
                        <a:t>계층과 </a:t>
                      </a:r>
                      <a:r>
                        <a:rPr lang="ko-KR" sz="900" kern="0" dirty="0"/>
                        <a:t>직무에 상관없이 모든 조직원에게 필요한 대인관계와 의사소통 능력을 혁신적으로 개발하는 </a:t>
                      </a:r>
                      <a:r>
                        <a:rPr lang="en-US" altLang="ko-KR" sz="900" kern="0" dirty="0" smtClean="0"/>
                        <a:t> </a:t>
                      </a:r>
                    </a:p>
                    <a:p>
                      <a:pPr marL="0" lvl="0" indent="-80010" algn="l" defTabSz="914400" rtl="0" eaLnBrk="1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  <a:buSzPts val="1000"/>
                        <a:buFont typeface="돋움"/>
                        <a:buNone/>
                      </a:pPr>
                      <a:r>
                        <a:rPr lang="en-US" altLang="ko-KR" sz="900" kern="0" dirty="0" smtClean="0"/>
                        <a:t> </a:t>
                      </a:r>
                      <a:r>
                        <a:rPr lang="ko-KR" sz="900" kern="0" dirty="0" smtClean="0"/>
                        <a:t>프로그램입니다</a:t>
                      </a:r>
                      <a:r>
                        <a:rPr lang="en-US" sz="900" kern="0" dirty="0"/>
                        <a:t>.</a:t>
                      </a:r>
                      <a:endParaRPr lang="ko-KR" sz="900" kern="0" dirty="0"/>
                    </a:p>
                    <a:p>
                      <a:pPr marL="0" lvl="0" indent="-80010" algn="l" defTabSz="914400" rtl="0" eaLnBrk="1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  <a:buSzPts val="1000"/>
                        <a:buFont typeface="돋움"/>
                        <a:buNone/>
                      </a:pPr>
                      <a:r>
                        <a:rPr lang="en-US" altLang="ko-KR" sz="900" kern="0" dirty="0" smtClean="0"/>
                        <a:t> </a:t>
                      </a:r>
                      <a:r>
                        <a:rPr lang="ko-KR" sz="900" kern="0" dirty="0" smtClean="0"/>
                        <a:t>현장중심의 </a:t>
                      </a:r>
                      <a:r>
                        <a:rPr lang="ko-KR" sz="900" kern="0" dirty="0"/>
                        <a:t>사례연구와 실습을 통하여 실생활에서 적용할 수 있는 실천적 방법을 제시합니다</a:t>
                      </a:r>
                      <a:r>
                        <a:rPr lang="en-US" sz="900" kern="0" dirty="0"/>
                        <a:t>.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5156" marR="35156" marT="0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ko-KR" altLang="en-US" sz="900" ker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1136" marR="51136" marT="45453" marB="4545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ko-KR" altLang="en-US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1136" marR="51136" marT="45453" marB="45453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2680"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 dirty="0"/>
                        <a:t>대상 및 시간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5156" marR="35156" marT="0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indent="-8001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900" kern="0" dirty="0" smtClean="0"/>
                        <a:t> </a:t>
                      </a:r>
                      <a:r>
                        <a:rPr lang="ko-KR" sz="900" kern="0" dirty="0" smtClean="0"/>
                        <a:t>대상</a:t>
                      </a:r>
                      <a:r>
                        <a:rPr lang="en-US" sz="900" kern="0" dirty="0" smtClean="0"/>
                        <a:t> </a:t>
                      </a:r>
                      <a:r>
                        <a:rPr lang="en-US" sz="900" kern="0" dirty="0"/>
                        <a:t>: </a:t>
                      </a:r>
                      <a:r>
                        <a:rPr lang="ko-KR" sz="900" kern="0" dirty="0" err="1"/>
                        <a:t>전사원</a:t>
                      </a:r>
                      <a:endParaRPr lang="ko-KR" sz="900" kern="0" dirty="0"/>
                    </a:p>
                    <a:p>
                      <a:pPr marL="0" indent="-8001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900" kern="0" dirty="0" smtClean="0"/>
                        <a:t> </a:t>
                      </a:r>
                      <a:r>
                        <a:rPr lang="ko-KR" sz="900" kern="0" dirty="0" smtClean="0"/>
                        <a:t>인원</a:t>
                      </a:r>
                      <a:r>
                        <a:rPr lang="en-US" sz="900" kern="0" dirty="0" smtClean="0"/>
                        <a:t> </a:t>
                      </a:r>
                      <a:r>
                        <a:rPr lang="en-US" sz="900" kern="0" dirty="0"/>
                        <a:t>: </a:t>
                      </a:r>
                      <a:r>
                        <a:rPr lang="ko-KR" altLang="en-US" sz="900" kern="100" dirty="0" smtClean="0"/>
                        <a:t>협의</a:t>
                      </a:r>
                      <a:endParaRPr lang="ko-KR" sz="900" kern="0" dirty="0"/>
                    </a:p>
                    <a:p>
                      <a:pPr marL="0" indent="-8001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900" kern="0" dirty="0" smtClean="0"/>
                        <a:t> </a:t>
                      </a:r>
                      <a:r>
                        <a:rPr lang="ko-KR" sz="900" kern="0" dirty="0" smtClean="0"/>
                        <a:t>시간</a:t>
                      </a:r>
                      <a:r>
                        <a:rPr lang="en-US" sz="900" kern="0" dirty="0" smtClean="0"/>
                        <a:t> </a:t>
                      </a:r>
                      <a:r>
                        <a:rPr lang="en-US" sz="900" kern="0" dirty="0"/>
                        <a:t>: 24H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5156" marR="35156" marT="0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ko-KR" altLang="en-US" sz="900" ker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1136" marR="51136" marT="45453" marB="4545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ko-KR" altLang="en-US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1136" marR="51136" marT="45453" marB="45453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3435">
                <a:tc gridSpan="4"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900" kern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ko-KR" altLang="en-US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5156" marR="35156" marT="0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ko-KR" altLang="en-US" sz="900" ker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1136" marR="51136" marT="45453" marB="4545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ko-KR" altLang="en-US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1136" marR="51136" marT="45453" marB="45453"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6019"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 dirty="0"/>
                        <a:t>주 제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6633" marR="26633" marT="47348" marB="47348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 dirty="0"/>
                        <a:t>학 </a:t>
                      </a:r>
                      <a:r>
                        <a:rPr lang="ko-KR" sz="900" kern="0" dirty="0" err="1"/>
                        <a:t>습</a:t>
                      </a:r>
                      <a:r>
                        <a:rPr lang="ko-KR" sz="900" kern="0" dirty="0"/>
                        <a:t> 내 용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6633" marR="26633" marT="47348" marB="47348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 dirty="0"/>
                        <a:t>시 간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6633" marR="26633" marT="47348" marB="47348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 dirty="0"/>
                        <a:t>학습방법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6633" marR="26633" marT="47348" marB="47348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962705"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/>
                        <a:t>[M1]</a:t>
                      </a:r>
                      <a:endParaRPr lang="ko-KR" sz="900" kern="0"/>
                    </a:p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/>
                        <a:t>오리엔테이션</a:t>
                      </a:r>
                      <a:endParaRPr lang="ko-KR" sz="900" ker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6633" marR="26633" marT="47348" marB="47348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8001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 dirty="0" smtClean="0"/>
                        <a:t> - </a:t>
                      </a:r>
                      <a:r>
                        <a:rPr lang="en-US" sz="900" kern="0" dirty="0"/>
                        <a:t>Ice Breaking</a:t>
                      </a:r>
                      <a:endParaRPr lang="ko-KR" sz="900" kern="0" dirty="0"/>
                    </a:p>
                    <a:p>
                      <a:pPr marL="0" indent="-8001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 dirty="0" smtClean="0"/>
                        <a:t> - </a:t>
                      </a:r>
                      <a:r>
                        <a:rPr lang="ko-KR" sz="900" kern="0" dirty="0"/>
                        <a:t>과정 안내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6633" marR="26633" marT="47348" marB="47348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 dirty="0"/>
                        <a:t>1.0H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6633" marR="26633" marT="47348" marB="47348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 dirty="0"/>
                        <a:t>강의</a:t>
                      </a:r>
                    </a:p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 dirty="0"/>
                        <a:t>동영상 연구</a:t>
                      </a:r>
                    </a:p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 dirty="0"/>
                        <a:t>사례연구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6633" marR="26633" marT="47348" marB="47348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47143"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/>
                        <a:t> [M2]</a:t>
                      </a:r>
                      <a:br>
                        <a:rPr lang="en-US" sz="900" kern="0"/>
                      </a:br>
                      <a:r>
                        <a:rPr lang="ko-KR" sz="900" kern="0"/>
                        <a:t>인간 본질의 이해</a:t>
                      </a:r>
                      <a:endParaRPr lang="ko-KR" sz="900" ker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6633" marR="26633" marT="47348" marB="47348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8001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 dirty="0" smtClean="0"/>
                        <a:t> - </a:t>
                      </a:r>
                      <a:r>
                        <a:rPr lang="ko-KR" sz="900" kern="0" dirty="0"/>
                        <a:t>인간의 욕구와 의식 이해</a:t>
                      </a:r>
                    </a:p>
                    <a:p>
                      <a:pPr marL="0" indent="-8001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 dirty="0"/>
                        <a:t> - </a:t>
                      </a:r>
                      <a:r>
                        <a:rPr lang="ko-KR" sz="900" kern="0" dirty="0"/>
                        <a:t>관계성과 행복 </a:t>
                      </a:r>
                    </a:p>
                    <a:p>
                      <a:pPr marL="0" indent="-8001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 dirty="0"/>
                        <a:t> - </a:t>
                      </a:r>
                      <a:r>
                        <a:rPr lang="ko-KR" sz="900" kern="0" dirty="0"/>
                        <a:t>더불어 사는 삶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6633" marR="26633" marT="47348" marB="47348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 dirty="0"/>
                        <a:t>4.0H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6633" marR="26633" marT="47348" marB="47348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/>
                        <a:t>강의</a:t>
                      </a:r>
                    </a:p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/>
                        <a:t>사례연구</a:t>
                      </a:r>
                      <a:endParaRPr lang="ko-KR" sz="900" ker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6633" marR="26633" marT="47348" marB="47348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178267"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/>
                        <a:t>[M3]</a:t>
                      </a:r>
                      <a:br>
                        <a:rPr lang="en-US" sz="900" kern="0"/>
                      </a:br>
                      <a:r>
                        <a:rPr lang="ko-KR" sz="900" kern="0"/>
                        <a:t>자기 성찰과 강점 개발</a:t>
                      </a:r>
                      <a:endParaRPr lang="ko-KR" sz="900" ker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6633" marR="26633" marT="47348" marB="47348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8001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 dirty="0" smtClean="0"/>
                        <a:t> - </a:t>
                      </a:r>
                      <a:r>
                        <a:rPr lang="ko-KR" sz="900" kern="0" dirty="0"/>
                        <a:t>나에게 소중한 것</a:t>
                      </a:r>
                    </a:p>
                    <a:p>
                      <a:pPr marL="0" indent="-8001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 dirty="0" smtClean="0"/>
                        <a:t> - </a:t>
                      </a:r>
                      <a:r>
                        <a:rPr lang="ko-KR" sz="900" kern="0" dirty="0"/>
                        <a:t>자신과의 만남</a:t>
                      </a:r>
                    </a:p>
                    <a:p>
                      <a:pPr marL="0" indent="-8001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 dirty="0" smtClean="0"/>
                        <a:t> - </a:t>
                      </a:r>
                      <a:r>
                        <a:rPr lang="ko-KR" sz="900" kern="0" dirty="0"/>
                        <a:t>역할과 나의 정체성</a:t>
                      </a:r>
                    </a:p>
                    <a:p>
                      <a:pPr marL="0" indent="-8001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 dirty="0" smtClean="0"/>
                        <a:t> - </a:t>
                      </a:r>
                      <a:r>
                        <a:rPr lang="ko-KR" sz="900" kern="0" dirty="0"/>
                        <a:t>자기 진단</a:t>
                      </a:r>
                      <a:r>
                        <a:rPr lang="en-US" sz="900" kern="0" dirty="0"/>
                        <a:t> - T/A, LIFO</a:t>
                      </a:r>
                      <a:endParaRPr lang="ko-KR" sz="900" kern="0" dirty="0"/>
                    </a:p>
                    <a:p>
                      <a:pPr marL="0" indent="-8001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 dirty="0" smtClean="0"/>
                        <a:t> - </a:t>
                      </a:r>
                      <a:r>
                        <a:rPr lang="ko-KR" sz="900" kern="0" dirty="0"/>
                        <a:t>강점 개발 및 약점 보완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6633" marR="26633" marT="47348" marB="47348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 dirty="0"/>
                        <a:t>6.0H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6633" marR="26633" marT="47348" marB="47348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/>
                        <a:t>강의</a:t>
                      </a:r>
                    </a:p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/>
                        <a:t>진단</a:t>
                      </a:r>
                    </a:p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/>
                        <a:t>실습</a:t>
                      </a:r>
                      <a:endParaRPr lang="ko-KR" sz="900" ker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6633" marR="26633" marT="47348" marB="47348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178267"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/>
                        <a:t>[M4]</a:t>
                      </a:r>
                      <a:br>
                        <a:rPr lang="en-US" sz="900" kern="0"/>
                      </a:br>
                      <a:r>
                        <a:rPr lang="ko-KR" sz="900" kern="0"/>
                        <a:t>인간관계 스킬 개발</a:t>
                      </a:r>
                      <a:endParaRPr lang="ko-KR" sz="900" ker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6633" marR="26633" marT="47348" marB="47348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8001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 dirty="0" smtClean="0"/>
                        <a:t> - </a:t>
                      </a:r>
                      <a:r>
                        <a:rPr lang="ko-KR" sz="900" kern="0" dirty="0"/>
                        <a:t>휴먼스킬</a:t>
                      </a:r>
                      <a:r>
                        <a:rPr lang="en-US" sz="900" kern="0" dirty="0"/>
                        <a:t> - </a:t>
                      </a:r>
                      <a:r>
                        <a:rPr lang="ko-KR" sz="900" kern="0" dirty="0"/>
                        <a:t>상호 작용 스킬</a:t>
                      </a:r>
                    </a:p>
                    <a:p>
                      <a:pPr marL="0" indent="-8001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 dirty="0" smtClean="0"/>
                        <a:t> - </a:t>
                      </a:r>
                      <a:r>
                        <a:rPr lang="ko-KR" sz="900" kern="0" dirty="0"/>
                        <a:t>커뮤니케이션 진단</a:t>
                      </a:r>
                      <a:r>
                        <a:rPr lang="en-US" sz="900" kern="0" dirty="0"/>
                        <a:t> - </a:t>
                      </a:r>
                      <a:r>
                        <a:rPr lang="ko-KR" sz="900" kern="0" dirty="0"/>
                        <a:t>기본 원칙 </a:t>
                      </a:r>
                    </a:p>
                    <a:p>
                      <a:pPr marL="0" indent="-8001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 dirty="0" smtClean="0"/>
                        <a:t> - </a:t>
                      </a:r>
                      <a:r>
                        <a:rPr lang="ko-KR" sz="900" kern="0" dirty="0"/>
                        <a:t>장애 요소의 이해</a:t>
                      </a:r>
                    </a:p>
                    <a:p>
                      <a:pPr marL="0" indent="-8001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 dirty="0" smtClean="0"/>
                        <a:t> - </a:t>
                      </a:r>
                      <a:r>
                        <a:rPr lang="ko-KR" sz="900" kern="0" dirty="0"/>
                        <a:t>휴먼 </a:t>
                      </a:r>
                      <a:r>
                        <a:rPr lang="ko-KR" sz="900" kern="0" dirty="0" err="1"/>
                        <a:t>스킬의</a:t>
                      </a:r>
                      <a:r>
                        <a:rPr lang="ko-KR" sz="900" kern="0" dirty="0"/>
                        <a:t> 기본</a:t>
                      </a:r>
                      <a:r>
                        <a:rPr lang="en-US" sz="900" kern="0" dirty="0"/>
                        <a:t> 4</a:t>
                      </a:r>
                      <a:r>
                        <a:rPr lang="ko-KR" sz="900" kern="0" dirty="0"/>
                        <a:t>요소 </a:t>
                      </a:r>
                    </a:p>
                    <a:p>
                      <a:pPr marL="0" indent="-8001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 dirty="0" smtClean="0"/>
                        <a:t> - </a:t>
                      </a:r>
                      <a:r>
                        <a:rPr lang="ko-KR" sz="900" kern="0" dirty="0"/>
                        <a:t>갈등 관리와 진단 활동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6633" marR="26633" marT="47348" marB="47348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 dirty="0"/>
                        <a:t>5.0H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6633" marR="26633" marT="47348" marB="47348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 dirty="0"/>
                        <a:t>사례연구</a:t>
                      </a:r>
                    </a:p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 dirty="0"/>
                        <a:t>토의</a:t>
                      </a:r>
                      <a:r>
                        <a:rPr lang="en-US" sz="900" kern="0" dirty="0"/>
                        <a:t>/</a:t>
                      </a:r>
                      <a:r>
                        <a:rPr lang="ko-KR" sz="900" kern="0" dirty="0"/>
                        <a:t>발표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6633" marR="26633" marT="47348" marB="47348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747143"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/>
                        <a:t>[M5]</a:t>
                      </a:r>
                      <a:br>
                        <a:rPr lang="en-US" sz="900" kern="0"/>
                      </a:br>
                      <a:r>
                        <a:rPr lang="ko-KR" sz="900" kern="0"/>
                        <a:t>실무 적용과 </a:t>
                      </a:r>
                    </a:p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/>
                        <a:t>자기 계발 노력</a:t>
                      </a:r>
                      <a:endParaRPr lang="ko-KR" sz="900" ker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6633" marR="26633" marT="47348" marB="47348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8001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 dirty="0" smtClean="0"/>
                        <a:t> - </a:t>
                      </a:r>
                      <a:r>
                        <a:rPr lang="ko-KR" sz="900" kern="0" dirty="0"/>
                        <a:t>나의 자서전</a:t>
                      </a:r>
                      <a:r>
                        <a:rPr lang="en-US" sz="900" kern="0" dirty="0"/>
                        <a:t> - </a:t>
                      </a:r>
                      <a:r>
                        <a:rPr lang="ko-KR" sz="900" kern="0" dirty="0"/>
                        <a:t>인생곡선 </a:t>
                      </a:r>
                    </a:p>
                    <a:p>
                      <a:pPr marL="0" indent="-8001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 dirty="0" smtClean="0"/>
                        <a:t> - </a:t>
                      </a:r>
                      <a:r>
                        <a:rPr lang="ko-KR" sz="900" kern="0" dirty="0"/>
                        <a:t>역할 정립과 자기 계발의 중요성 </a:t>
                      </a:r>
                    </a:p>
                    <a:p>
                      <a:pPr marL="0" indent="-8001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 dirty="0" smtClean="0"/>
                        <a:t> - </a:t>
                      </a:r>
                      <a:r>
                        <a:rPr lang="ko-KR" sz="900" kern="0" dirty="0"/>
                        <a:t>자기 혁신의 성공 방정식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6633" marR="26633" marT="47348" marB="47348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 dirty="0"/>
                        <a:t>3.0H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6633" marR="26633" marT="47348" marB="47348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 dirty="0"/>
                        <a:t>강의</a:t>
                      </a:r>
                    </a:p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 dirty="0"/>
                        <a:t>사례연구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6633" marR="26633" marT="47348" marB="47348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60417" name="Rectangle 1"/>
          <p:cNvSpPr>
            <a:spLocks noChangeArrowheads="1"/>
          </p:cNvSpPr>
          <p:nvPr/>
        </p:nvSpPr>
        <p:spPr bwMode="auto">
          <a:xfrm>
            <a:off x="-243408" y="685309"/>
            <a:ext cx="3623108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34290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796925" algn="l"/>
              </a:tabLst>
              <a:defRPr/>
            </a:pPr>
            <a:r>
              <a:rPr kumimoji="0" lang="ko-KR" altLang="en-US" sz="1200" b="0" i="0" u="none" strike="noStrike" kern="100" cap="none" spc="0" normalizeH="0" baseline="0" noProof="0" dirty="0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t>□ </a:t>
            </a:r>
            <a:r>
              <a:rPr kumimoji="0" lang="ko-KR" altLang="en-US" sz="1200" b="0" i="0" u="none" strike="noStrike" kern="100" cap="none" spc="0" normalizeH="0" baseline="0" noProof="0" dirty="0" err="1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t>과정명</a:t>
            </a:r>
            <a:r>
              <a:rPr kumimoji="0" lang="ko-KR" altLang="en-US" sz="1200" b="0" i="0" u="none" strike="noStrike" kern="100" cap="none" spc="0" normalizeH="0" baseline="0" noProof="0" dirty="0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t> </a:t>
            </a:r>
            <a:r>
              <a:rPr kumimoji="0" lang="en-US" altLang="ko-KR" sz="1200" b="0" i="0" u="none" strike="noStrike" kern="100" cap="none" spc="0" normalizeH="0" baseline="0" noProof="0" dirty="0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t>: </a:t>
            </a:r>
            <a:r>
              <a:rPr kumimoji="0" lang="ko-KR" altLang="en-US" sz="1200" b="0" i="0" u="none" strike="noStrike" kern="100" cap="none" spc="0" normalizeH="0" baseline="0" noProof="0" dirty="0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t>대인관계 능력향상과정</a:t>
            </a:r>
          </a:p>
          <a:p>
            <a:pPr marL="0" marR="0" lvl="0" indent="34290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796925" algn="l"/>
              </a:tabLst>
              <a:defRPr/>
            </a:pPr>
            <a:r>
              <a:rPr kumimoji="0" lang="ko-KR" altLang="en-US" sz="1200" b="0" i="0" u="none" strike="noStrike" kern="100" cap="none" spc="0" normalizeH="0" baseline="0" noProof="0" dirty="0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t>□ 분류 </a:t>
            </a:r>
            <a:r>
              <a:rPr kumimoji="0" lang="en-US" altLang="ko-KR" sz="1200" b="0" i="0" u="none" strike="noStrike" kern="100" cap="none" spc="0" normalizeH="0" baseline="0" noProof="0" dirty="0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t>: Business Skill/</a:t>
            </a:r>
            <a:r>
              <a:rPr kumimoji="0" lang="ko-KR" altLang="en-US" sz="1200" b="0" i="0" u="none" strike="noStrike" kern="100" cap="none" spc="0" normalizeH="0" baseline="0" noProof="0" dirty="0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t>창의력</a:t>
            </a:r>
            <a:r>
              <a:rPr kumimoji="0" lang="en-US" altLang="ko-KR" sz="1200" b="0" i="0" u="none" strike="noStrike" kern="100" cap="none" spc="0" normalizeH="0" baseline="0" noProof="0" dirty="0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t>•</a:t>
            </a:r>
            <a:r>
              <a:rPr kumimoji="0" lang="ko-KR" altLang="en-US" sz="1200" b="0" i="0" u="none" strike="noStrike" kern="100" cap="none" spc="0" normalizeH="0" baseline="0" noProof="0" dirty="0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t>커뮤니케이션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60504" y="214092"/>
            <a:ext cx="6508856" cy="369332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>
                    <a:lumMod val="85000"/>
                  </a:prstClr>
                </a:solidFill>
                <a:effectLst/>
                <a:uLnTx/>
                <a:uFillTx/>
                <a:latin typeface="타이포_팩토리 M" pitchFamily="18" charset="-127"/>
                <a:ea typeface="타이포_팩토리 M" pitchFamily="18" charset="-127"/>
                <a:cs typeface="+mn-cs"/>
              </a:rPr>
              <a:t>과정 및 구성 내용</a:t>
            </a:r>
            <a:endParaRPr kumimoji="0" lang="ko-KR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85000"/>
                </a:prstClr>
              </a:solidFill>
              <a:effectLst/>
              <a:uLnTx/>
              <a:uFillTx/>
              <a:latin typeface="타이포_팩토리 M" pitchFamily="18" charset="-127"/>
              <a:ea typeface="타이포_팩토리 M" pitchFamily="18" charset="-127"/>
              <a:cs typeface="+mn-cs"/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A848D27-6122-49BD-8FF1-8EA2358648D9}" type="slidenum">
              <a:rPr kumimoji="0" lang="ko-KR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pPr marL="0" marR="0" lvl="0" indent="0" algn="r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ko-KR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맑은 고딕"/>
              <a:ea typeface="맑은 고딕" panose="020B0503020000020004" pitchFamily="50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51427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내용 개체 틀 3"/>
          <p:cNvGraphicFramePr>
            <a:graphicFrameLocks noGrp="1"/>
          </p:cNvGraphicFramePr>
          <p:nvPr>
            <p:ph idx="4294967295"/>
          </p:nvPr>
        </p:nvGraphicFramePr>
        <p:xfrm>
          <a:off x="188641" y="1331640"/>
          <a:ext cx="6480719" cy="7427312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101661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3703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5981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6726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48072"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목적 및 개요</a:t>
                      </a:r>
                    </a:p>
                  </a:txBody>
                  <a:tcPr marL="31381" marR="31381" marT="0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lvl="0" indent="-80010" algn="l" defTabSz="9144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  <a:buSzPts val="1000"/>
                        <a:buFont typeface="돋움"/>
                        <a:buNone/>
                      </a:pPr>
                      <a:r>
                        <a:rPr lang="en-US" altLang="ko-KR" sz="900" kern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ko-KR" sz="900" kern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경영환경의 </a:t>
                      </a:r>
                      <a:r>
                        <a:rPr lang="ko-KR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변화에 따른 목표에 의한 관리방식의 중요성 재인식</a:t>
                      </a:r>
                    </a:p>
                    <a:p>
                      <a:pPr marL="0" lvl="0" indent="-80010" algn="l" defTabSz="9144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  <a:buSzPts val="1000"/>
                        <a:buFont typeface="돋움"/>
                        <a:buNone/>
                      </a:pPr>
                      <a:r>
                        <a:rPr lang="en-US" altLang="ko-KR" sz="900" kern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ko-KR" sz="900" kern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조직의 </a:t>
                      </a:r>
                      <a:r>
                        <a:rPr lang="ko-KR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기본적인 관리방식을 바탕으로 전략적 목표관리를 바르게 이해</a:t>
                      </a:r>
                    </a:p>
                    <a:p>
                      <a:pPr marL="0" lvl="0" indent="-80010" algn="l" defTabSz="9144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  <a:buSzPts val="1000"/>
                        <a:buFont typeface="돋움"/>
                        <a:buNone/>
                      </a:pPr>
                      <a:r>
                        <a:rPr lang="en-US" altLang="ko-KR" sz="900" kern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ko-KR" sz="900" kern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목표관리 </a:t>
                      </a:r>
                      <a:r>
                        <a:rPr lang="ko-KR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실행능력 향상을 위한 효과적인 리더십 개발</a:t>
                      </a:r>
                    </a:p>
                  </a:txBody>
                  <a:tcPr marL="31381" marR="31381" marT="0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600"/>
                    </a:p>
                  </a:txBody>
                  <a:tcPr marL="45644" marR="45644" marT="40572" marB="40572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600" dirty="0"/>
                    </a:p>
                  </a:txBody>
                  <a:tcPr marL="45644" marR="45644" marT="40572" marB="40572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1121"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기대효과 및</a:t>
                      </a:r>
                      <a:r>
                        <a:rPr lang="en-US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/>
                      </a:r>
                      <a:br>
                        <a:rPr lang="en-US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ko-KR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특징</a:t>
                      </a:r>
                    </a:p>
                  </a:txBody>
                  <a:tcPr marL="31381" marR="31381" marT="0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lvl="0" indent="-80010" algn="l" defTabSz="914400" rtl="0" eaLnBrk="1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  <a:buSzPts val="1000"/>
                        <a:buFont typeface="돋움"/>
                        <a:buNone/>
                      </a:pPr>
                      <a:r>
                        <a:rPr lang="en-US" altLang="ko-KR" sz="900" kern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ko-KR" sz="900" kern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전략적 </a:t>
                      </a:r>
                      <a:r>
                        <a:rPr lang="ko-KR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목표관리</a:t>
                      </a:r>
                      <a:r>
                        <a:rPr lang="en-US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Process</a:t>
                      </a:r>
                      <a:r>
                        <a:rPr lang="ko-KR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를 이해하여 목표관리의 의미와 목표설정 방법을 체득</a:t>
                      </a:r>
                    </a:p>
                    <a:p>
                      <a:pPr marL="0" lvl="0" indent="-80010" algn="l" defTabSz="914400" rtl="0" eaLnBrk="1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  <a:buSzPts val="1000"/>
                        <a:buFont typeface="돋움"/>
                        <a:buNone/>
                      </a:pPr>
                      <a:r>
                        <a:rPr lang="en-US" altLang="ko-KR" sz="900" kern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ko-KR" sz="900" kern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필요한 </a:t>
                      </a:r>
                      <a:r>
                        <a:rPr lang="ko-KR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지식</a:t>
                      </a:r>
                      <a:r>
                        <a:rPr lang="en-US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기능</a:t>
                      </a:r>
                      <a:r>
                        <a:rPr lang="en-US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태도를 연구하고 전략적 목표관리의 실천을 도모</a:t>
                      </a:r>
                    </a:p>
                  </a:txBody>
                  <a:tcPr marL="31381" marR="31381" marT="0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600"/>
                    </a:p>
                  </a:txBody>
                  <a:tcPr marL="45644" marR="45644" marT="40572" marB="40572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600" dirty="0"/>
                    </a:p>
                  </a:txBody>
                  <a:tcPr marL="45644" marR="45644" marT="40572" marB="40572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7098"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대상 및 시간</a:t>
                      </a:r>
                    </a:p>
                  </a:txBody>
                  <a:tcPr marL="31381" marR="31381" marT="0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indent="-8001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900" kern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ko-KR" sz="900" kern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대상</a:t>
                      </a:r>
                      <a:r>
                        <a:rPr lang="en-US" sz="900" kern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: </a:t>
                      </a:r>
                      <a:r>
                        <a:rPr lang="ko-KR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임원</a:t>
                      </a:r>
                      <a:r>
                        <a:rPr lang="en-US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고급관리자</a:t>
                      </a:r>
                      <a:r>
                        <a:rPr lang="en-US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팀장</a:t>
                      </a:r>
                    </a:p>
                    <a:p>
                      <a:pPr marL="0" indent="-8001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900" kern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ko-KR" sz="900" kern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인원</a:t>
                      </a:r>
                      <a:r>
                        <a:rPr lang="en-US" sz="900" kern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: </a:t>
                      </a:r>
                      <a:r>
                        <a:rPr lang="ko-KR" altLang="en-US" sz="900" kern="100" dirty="0" smtClean="0"/>
                        <a:t>협의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-8001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900" kern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ko-KR" sz="900" kern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시간</a:t>
                      </a:r>
                      <a:r>
                        <a:rPr lang="en-US" sz="900" kern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: 22H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1381" marR="31381" marT="0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600"/>
                    </a:p>
                  </a:txBody>
                  <a:tcPr marL="45644" marR="45644" marT="40572" marB="40572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600" dirty="0"/>
                    </a:p>
                  </a:txBody>
                  <a:tcPr marL="45644" marR="45644" marT="40572" marB="40572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6941">
                <a:tc gridSpan="4"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ko-KR" altLang="en-US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1381" marR="31381" marT="0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600"/>
                    </a:p>
                  </a:txBody>
                  <a:tcPr marL="45644" marR="45644" marT="40572" marB="40572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600" dirty="0"/>
                    </a:p>
                  </a:txBody>
                  <a:tcPr marL="45644" marR="45644" marT="40572" marB="40572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61973"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주 제</a:t>
                      </a:r>
                    </a:p>
                  </a:txBody>
                  <a:tcPr marL="23773" marR="23773" marT="42263" marB="42263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학 </a:t>
                      </a:r>
                      <a:r>
                        <a:rPr lang="ko-KR" sz="900" kern="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습</a:t>
                      </a:r>
                      <a:r>
                        <a:rPr lang="ko-KR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내 용</a:t>
                      </a:r>
                    </a:p>
                  </a:txBody>
                  <a:tcPr marL="23773" marR="23773" marT="42263" marB="42263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시 간</a:t>
                      </a:r>
                    </a:p>
                  </a:txBody>
                  <a:tcPr marL="23773" marR="23773" marT="42263" marB="42263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학습방법</a:t>
                      </a:r>
                    </a:p>
                  </a:txBody>
                  <a:tcPr marL="23773" marR="23773" marT="42263" marB="42263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002027"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[M1]</a:t>
                      </a:r>
                      <a:endParaRPr lang="ko-KR" sz="900" ker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경영환경의 변화와</a:t>
                      </a:r>
                    </a:p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목표에 의한 관리</a:t>
                      </a:r>
                    </a:p>
                  </a:txBody>
                  <a:tcPr marL="23773" marR="23773" marT="42263" marB="42263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-8001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gulim"/>
                        <a:buNone/>
                      </a:pPr>
                      <a:r>
                        <a:rPr lang="en-US" altLang="ko-KR" sz="900" kern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- </a:t>
                      </a:r>
                      <a:r>
                        <a:rPr lang="ko-KR" sz="900" kern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전통적 </a:t>
                      </a:r>
                      <a:r>
                        <a:rPr lang="ko-KR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관리방식의 특성</a:t>
                      </a:r>
                    </a:p>
                    <a:p>
                      <a:pPr marL="0" lvl="0" indent="-8001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gulim"/>
                        <a:buNone/>
                      </a:pPr>
                      <a:r>
                        <a:rPr lang="en-US" altLang="ko-KR" sz="900" kern="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- </a:t>
                      </a:r>
                      <a:r>
                        <a:rPr lang="ko-KR" sz="900" kern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경영 </a:t>
                      </a:r>
                      <a:r>
                        <a:rPr lang="ko-KR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패러다임의 변화</a:t>
                      </a:r>
                    </a:p>
                    <a:p>
                      <a:pPr marL="0" lvl="0" indent="-8001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gulim"/>
                        <a:buNone/>
                      </a:pPr>
                      <a:r>
                        <a:rPr lang="en-US" altLang="ko-KR" sz="900" kern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- </a:t>
                      </a:r>
                      <a:r>
                        <a:rPr lang="ko-KR" sz="900" kern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목표에 </a:t>
                      </a:r>
                      <a:r>
                        <a:rPr lang="ko-KR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의한 관리의 기본 </a:t>
                      </a:r>
                      <a:r>
                        <a:rPr lang="ko-KR" sz="900" kern="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컨셉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lvl="0" indent="-8001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gulim"/>
                        <a:buNone/>
                      </a:pPr>
                      <a:r>
                        <a:rPr lang="en-US" altLang="ko-KR" sz="900" kern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- </a:t>
                      </a:r>
                      <a:r>
                        <a:rPr lang="ko-KR" sz="900" kern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전략적 </a:t>
                      </a:r>
                      <a:r>
                        <a:rPr lang="ko-KR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경영과 목표에 의한 관리</a:t>
                      </a:r>
                    </a:p>
                  </a:txBody>
                  <a:tcPr marL="23773" marR="23773" marT="42263" marB="42263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3.0H</a:t>
                      </a:r>
                      <a:endParaRPr lang="ko-KR" sz="900" ker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3773" marR="23773" marT="42263" marB="42263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sz="900" ker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3773" marR="23773" marT="42263" marB="42263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17013"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[M2]</a:t>
                      </a:r>
                      <a:br>
                        <a:rPr lang="en-US" sz="900" ker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ko-KR" sz="900" ker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목표에 의한 관리시스템</a:t>
                      </a:r>
                    </a:p>
                  </a:txBody>
                  <a:tcPr marL="23773" marR="23773" marT="42263" marB="42263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8001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- </a:t>
                      </a:r>
                      <a:r>
                        <a:rPr lang="ko-KR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목표의 구조 </a:t>
                      </a:r>
                    </a:p>
                    <a:p>
                      <a:pPr marL="0" indent="-8001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- </a:t>
                      </a:r>
                      <a:r>
                        <a:rPr lang="ko-KR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조직목표와 개인목표 </a:t>
                      </a:r>
                    </a:p>
                    <a:p>
                      <a:pPr marL="0" indent="-8001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- </a:t>
                      </a:r>
                      <a:r>
                        <a:rPr lang="ko-KR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목표의 구비조건 </a:t>
                      </a:r>
                    </a:p>
                    <a:p>
                      <a:pPr marL="0" indent="-8001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- </a:t>
                      </a:r>
                      <a:r>
                        <a:rPr lang="ko-KR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목표에 의한 관리의 프로세스</a:t>
                      </a:r>
                    </a:p>
                  </a:txBody>
                  <a:tcPr marL="23773" marR="23773" marT="42263" marB="42263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4.0H</a:t>
                      </a:r>
                      <a:endParaRPr lang="ko-KR" sz="900" ker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3773" marR="23773" marT="42263" marB="42263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sz="900" ker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3773" marR="23773" marT="42263" marB="42263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002027"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[M3]</a:t>
                      </a:r>
                      <a:br>
                        <a:rPr lang="en-US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ko-KR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목표설정 및 </a:t>
                      </a:r>
                    </a:p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달성의 </a:t>
                      </a:r>
                      <a:r>
                        <a:rPr lang="ko-KR" sz="900" kern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단계</a:t>
                      </a:r>
                      <a:r>
                        <a:rPr lang="en-US" altLang="ko-KR" sz="900" kern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3773" marR="23773" marT="42263" marB="42263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-8001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gulim"/>
                        <a:buNone/>
                      </a:pPr>
                      <a:r>
                        <a:rPr lang="en-US" altLang="ko-KR" sz="900" kern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- </a:t>
                      </a:r>
                      <a:r>
                        <a:rPr lang="ko-KR" sz="900" kern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직무와 </a:t>
                      </a:r>
                      <a:r>
                        <a:rPr lang="ko-KR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목표 </a:t>
                      </a:r>
                    </a:p>
                    <a:p>
                      <a:pPr marL="0" lvl="0" indent="-8001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gulim"/>
                        <a:buNone/>
                      </a:pPr>
                      <a:r>
                        <a:rPr lang="en-US" altLang="ko-KR" sz="900" kern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- </a:t>
                      </a:r>
                      <a:r>
                        <a:rPr lang="ko-KR" sz="900" kern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전략적 </a:t>
                      </a:r>
                      <a:r>
                        <a:rPr lang="ko-KR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사고와 문제해결적 관점</a:t>
                      </a:r>
                    </a:p>
                    <a:p>
                      <a:pPr marL="0" lvl="0" indent="-8001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gulim"/>
                        <a:buNone/>
                      </a:pPr>
                      <a:r>
                        <a:rPr lang="en-US" altLang="ko-KR" sz="900" kern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- </a:t>
                      </a:r>
                      <a:r>
                        <a:rPr lang="ko-KR" sz="900" kern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목표설정의 </a:t>
                      </a:r>
                      <a:r>
                        <a:rPr lang="ko-KR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구체적 단계</a:t>
                      </a:r>
                    </a:p>
                    <a:p>
                      <a:pPr marL="0" lvl="0" indent="-8001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gulim"/>
                        <a:buNone/>
                      </a:pPr>
                      <a:r>
                        <a:rPr lang="en-US" altLang="ko-KR" sz="900" kern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- </a:t>
                      </a:r>
                      <a:r>
                        <a:rPr lang="ko-KR" sz="900" kern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목표시스템의 </a:t>
                      </a:r>
                      <a:r>
                        <a:rPr lang="ko-KR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구축</a:t>
                      </a:r>
                    </a:p>
                    <a:p>
                      <a:pPr marL="0" lvl="0" indent="-8001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gulim"/>
                        <a:buNone/>
                      </a:pPr>
                      <a:r>
                        <a:rPr lang="en-US" altLang="ko-KR" sz="900" kern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- </a:t>
                      </a:r>
                      <a:r>
                        <a:rPr lang="ko-KR" sz="900" kern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목표설정 </a:t>
                      </a:r>
                      <a:r>
                        <a:rPr lang="ko-KR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연습 및 토의</a:t>
                      </a:r>
                    </a:p>
                  </a:txBody>
                  <a:tcPr marL="23773" marR="23773" marT="42263" marB="42263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4.0H</a:t>
                      </a:r>
                      <a:endParaRPr lang="ko-KR" sz="900" ker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3773" marR="23773" marT="42263" marB="42263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sz="900" ker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3773" marR="23773" marT="42263" marB="42263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632000"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[M4]</a:t>
                      </a:r>
                      <a:br>
                        <a:rPr lang="en-US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ko-KR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목표설정과정의 검토</a:t>
                      </a:r>
                    </a:p>
                  </a:txBody>
                  <a:tcPr marL="23773" marR="23773" marT="42263" marB="42263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8001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- </a:t>
                      </a:r>
                      <a:r>
                        <a:rPr lang="ko-KR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프로세스와 아웃풋 매트릭스</a:t>
                      </a:r>
                      <a:r>
                        <a:rPr lang="en-US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br>
                        <a:rPr lang="en-US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900" kern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- </a:t>
                      </a:r>
                      <a:r>
                        <a:rPr lang="ko-KR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루틴업무와 </a:t>
                      </a:r>
                      <a:r>
                        <a:rPr lang="ko-KR" sz="900" kern="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스탭업무의</a:t>
                      </a:r>
                      <a:r>
                        <a:rPr lang="ko-KR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목표설정</a:t>
                      </a:r>
                    </a:p>
                  </a:txBody>
                  <a:tcPr marL="23773" marR="23773" marT="42263" marB="42263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3.0H</a:t>
                      </a:r>
                      <a:endParaRPr lang="ko-KR" sz="900" ker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3773" marR="23773" marT="42263" marB="42263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sz="900" ker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3773" marR="23773" marT="42263" marB="42263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002027"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[M5]</a:t>
                      </a:r>
                      <a:br>
                        <a:rPr lang="en-US" sz="900" ker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ko-KR" sz="900" ker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목표에 의한 관리의 </a:t>
                      </a:r>
                    </a:p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실행상 요점</a:t>
                      </a:r>
                    </a:p>
                  </a:txBody>
                  <a:tcPr marL="23773" marR="23773" marT="42263" marB="42263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8001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- </a:t>
                      </a:r>
                      <a:r>
                        <a:rPr lang="ko-KR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관리자의 리더십 </a:t>
                      </a:r>
                    </a:p>
                    <a:p>
                      <a:pPr marL="0" indent="-8001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- </a:t>
                      </a:r>
                      <a:r>
                        <a:rPr lang="ko-KR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지도와 지원 </a:t>
                      </a:r>
                    </a:p>
                    <a:p>
                      <a:pPr marL="0" indent="-8001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- </a:t>
                      </a:r>
                      <a:r>
                        <a:rPr lang="ko-KR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조정과 통합 </a:t>
                      </a:r>
                    </a:p>
                    <a:p>
                      <a:pPr marL="0" indent="-8001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- </a:t>
                      </a:r>
                      <a:r>
                        <a:rPr lang="ko-KR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상황변화와 목표의 변경</a:t>
                      </a:r>
                    </a:p>
                    <a:p>
                      <a:pPr marL="0" indent="-8001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- </a:t>
                      </a:r>
                      <a:r>
                        <a:rPr lang="ko-KR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팀의 목표에 의한 관리</a:t>
                      </a:r>
                    </a:p>
                  </a:txBody>
                  <a:tcPr marL="23773" marR="23773" marT="42263" marB="42263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4.0H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3773" marR="23773" marT="42263" marB="42263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3773" marR="23773" marT="42263" marB="42263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817013"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[M6]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평가 및 정리</a:t>
                      </a:r>
                    </a:p>
                  </a:txBody>
                  <a:tcPr marL="23773" marR="23773" marT="42263" marB="42263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-8001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gulim"/>
                        <a:buNone/>
                      </a:pPr>
                      <a:r>
                        <a:rPr lang="en-US" altLang="ko-KR" sz="900" kern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- </a:t>
                      </a:r>
                      <a:r>
                        <a:rPr lang="ko-KR" sz="900" kern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평가의 </a:t>
                      </a:r>
                      <a:r>
                        <a:rPr lang="ko-KR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목적 </a:t>
                      </a:r>
                    </a:p>
                    <a:p>
                      <a:pPr marL="0" lvl="0" indent="-8001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gulim"/>
                        <a:buNone/>
                      </a:pPr>
                      <a:r>
                        <a:rPr lang="en-US" altLang="ko-KR" sz="900" kern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- </a:t>
                      </a:r>
                      <a:r>
                        <a:rPr lang="ko-KR" sz="900" kern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자기 </a:t>
                      </a:r>
                      <a:r>
                        <a:rPr lang="ko-KR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평가의 포인트</a:t>
                      </a:r>
                    </a:p>
                    <a:p>
                      <a:pPr marL="0" lvl="0" indent="-8001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gulim"/>
                        <a:buNone/>
                      </a:pPr>
                      <a:r>
                        <a:rPr lang="en-US" altLang="ko-KR" sz="900" kern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- </a:t>
                      </a:r>
                      <a:r>
                        <a:rPr lang="ko-KR" sz="900" kern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상사 </a:t>
                      </a:r>
                      <a:r>
                        <a:rPr lang="ko-KR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평가의 포인트</a:t>
                      </a:r>
                    </a:p>
                    <a:p>
                      <a:pPr marL="0" lvl="0" indent="-8001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gulim"/>
                        <a:buNone/>
                      </a:pPr>
                      <a:r>
                        <a:rPr lang="en-US" altLang="ko-KR" sz="900" kern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- </a:t>
                      </a:r>
                      <a:r>
                        <a:rPr lang="ko-KR" sz="900" kern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행동계획의 </a:t>
                      </a:r>
                      <a:r>
                        <a:rPr lang="ko-KR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수립</a:t>
                      </a:r>
                    </a:p>
                  </a:txBody>
                  <a:tcPr marL="23773" marR="23773" marT="42263" marB="42263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4.0H</a:t>
                      </a:r>
                      <a:endParaRPr lang="ko-KR" sz="900" ker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3773" marR="23773" marT="42263" marB="42263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3773" marR="23773" marT="42263" marB="42263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52225" name="Rectangle 1"/>
          <p:cNvSpPr>
            <a:spLocks noChangeArrowheads="1"/>
          </p:cNvSpPr>
          <p:nvPr/>
        </p:nvSpPr>
        <p:spPr bwMode="auto">
          <a:xfrm>
            <a:off x="-243408" y="613301"/>
            <a:ext cx="2853666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34290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796925" algn="l"/>
              </a:tabLst>
              <a:defRPr/>
            </a:pPr>
            <a:r>
              <a:rPr kumimoji="0" lang="ko-KR" altLang="en-US" sz="1200" b="0" i="0" u="none" strike="noStrike" kern="100" cap="none" spc="0" normalizeH="0" baseline="0" noProof="0" dirty="0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t>□ </a:t>
            </a:r>
            <a:r>
              <a:rPr kumimoji="0" lang="ko-KR" altLang="en-US" sz="1200" b="0" i="0" u="none" strike="noStrike" kern="100" cap="none" spc="0" normalizeH="0" baseline="0" noProof="0" dirty="0" err="1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t>과정명</a:t>
            </a:r>
            <a:r>
              <a:rPr kumimoji="0" lang="ko-KR" altLang="en-US" sz="1200" b="0" i="0" u="none" strike="noStrike" kern="100" cap="none" spc="0" normalizeH="0" baseline="0" noProof="0" dirty="0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t> </a:t>
            </a:r>
            <a:r>
              <a:rPr kumimoji="0" lang="en-US" altLang="ko-KR" sz="1200" b="0" i="0" u="none" strike="noStrike" kern="100" cap="none" spc="0" normalizeH="0" baseline="0" noProof="0" dirty="0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t>: </a:t>
            </a:r>
            <a:r>
              <a:rPr kumimoji="0" lang="ko-KR" altLang="en-US" sz="1200" b="0" i="0" u="none" strike="noStrike" kern="100" cap="none" spc="0" normalizeH="0" baseline="0" noProof="0" dirty="0" err="1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t>팀목표관리과정</a:t>
            </a:r>
            <a:endParaRPr kumimoji="0" lang="ko-KR" altLang="en-US" sz="1200" b="0" i="0" u="none" strike="noStrike" kern="100" cap="none" spc="0" normalizeH="0" baseline="0" noProof="0" dirty="0" smtClean="0">
              <a:ln>
                <a:noFill/>
              </a:ln>
              <a:solidFill>
                <a:prstClr val="black">
                  <a:lumMod val="85000"/>
                  <a:lumOff val="15000"/>
                </a:prstClr>
              </a:solidFill>
              <a:effectLst/>
              <a:uLnTx/>
              <a:uFillTx/>
              <a:latin typeface="맑은 고딕"/>
              <a:ea typeface="맑은 고딕" panose="020B0503020000020004" pitchFamily="50" charset="-127"/>
              <a:cs typeface="+mn-cs"/>
            </a:endParaRPr>
          </a:p>
          <a:p>
            <a:pPr marL="0" marR="0" lvl="0" indent="34290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796925" algn="l"/>
              </a:tabLst>
              <a:defRPr/>
            </a:pPr>
            <a:r>
              <a:rPr kumimoji="0" lang="ko-KR" altLang="en-US" sz="1200" b="0" i="0" u="none" strike="noStrike" kern="100" cap="none" spc="0" normalizeH="0" baseline="0" noProof="0" dirty="0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t>□ 분류 </a:t>
            </a:r>
            <a:r>
              <a:rPr kumimoji="0" lang="en-US" altLang="ko-KR" sz="1200" b="0" i="0" u="none" strike="noStrike" kern="100" cap="none" spc="0" normalizeH="0" baseline="0" noProof="0" dirty="0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t>: </a:t>
            </a:r>
            <a:r>
              <a:rPr kumimoji="0" lang="ko-KR" altLang="en-US" sz="1200" b="0" i="0" u="none" strike="noStrike" kern="100" cap="none" spc="0" normalizeH="0" baseline="0" noProof="0" dirty="0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t>조직</a:t>
            </a:r>
            <a:r>
              <a:rPr kumimoji="0" lang="en-US" altLang="ko-KR" sz="1200" b="0" i="0" u="none" strike="noStrike" kern="100" cap="none" spc="0" normalizeH="0" baseline="0" noProof="0" dirty="0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t>•</a:t>
            </a:r>
            <a:r>
              <a:rPr kumimoji="0" lang="ko-KR" altLang="en-US" sz="1200" b="0" i="0" u="none" strike="noStrike" kern="100" cap="none" spc="0" normalizeH="0" baseline="0" noProof="0" dirty="0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t>의식화</a:t>
            </a:r>
            <a:r>
              <a:rPr kumimoji="0" lang="en-US" altLang="ko-KR" sz="1200" b="0" i="0" u="none" strike="noStrike" kern="100" cap="none" spc="0" normalizeH="0" baseline="0" noProof="0" dirty="0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t>/</a:t>
            </a:r>
            <a:r>
              <a:rPr kumimoji="0" lang="ko-KR" altLang="en-US" sz="1200" b="0" i="0" u="none" strike="noStrike" kern="100" cap="none" spc="0" normalizeH="0" baseline="0" noProof="0" dirty="0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t>조직활성화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60504" y="214092"/>
            <a:ext cx="6508856" cy="369332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>
                    <a:lumMod val="85000"/>
                  </a:prstClr>
                </a:solidFill>
                <a:effectLst/>
                <a:uLnTx/>
                <a:uFillTx/>
                <a:latin typeface="타이포_팩토리 M" pitchFamily="18" charset="-127"/>
                <a:ea typeface="타이포_팩토리 M" pitchFamily="18" charset="-127"/>
                <a:cs typeface="+mn-cs"/>
              </a:rPr>
              <a:t>과정 및 구성 내용</a:t>
            </a:r>
            <a:endParaRPr kumimoji="0" lang="ko-KR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85000"/>
                </a:prstClr>
              </a:solidFill>
              <a:effectLst/>
              <a:uLnTx/>
              <a:uFillTx/>
              <a:latin typeface="타이포_팩토리 M" pitchFamily="18" charset="-127"/>
              <a:ea typeface="타이포_팩토리 M" pitchFamily="18" charset="-127"/>
              <a:cs typeface="+mn-cs"/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A848D27-6122-49BD-8FF1-8EA2358648D9}" type="slidenum">
              <a:rPr kumimoji="0" lang="ko-KR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pPr marL="0" marR="0" lvl="0" indent="0" algn="r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ko-KR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맑은 고딕"/>
              <a:ea typeface="맑은 고딕" panose="020B0503020000020004" pitchFamily="50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73162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54"/>
          <p:cNvGrpSpPr/>
          <p:nvPr/>
        </p:nvGrpSpPr>
        <p:grpSpPr>
          <a:xfrm>
            <a:off x="223279" y="1115690"/>
            <a:ext cx="6408737" cy="7272734"/>
            <a:chOff x="392877" y="2428868"/>
            <a:chExt cx="4107686" cy="2571768"/>
          </a:xfrm>
        </p:grpSpPr>
        <p:sp>
          <p:nvSpPr>
            <p:cNvPr id="3" name="직사각형 2"/>
            <p:cNvSpPr/>
            <p:nvPr/>
          </p:nvSpPr>
          <p:spPr>
            <a:xfrm>
              <a:off x="392877" y="4931129"/>
              <a:ext cx="4106878" cy="69507"/>
            </a:xfrm>
            <a:prstGeom prst="rect">
              <a:avLst/>
            </a:prstGeom>
            <a:blipFill>
              <a:blip r:embed="rId2"/>
              <a:tile tx="0" ty="0" sx="100000" sy="100000" flip="none" algn="tl"/>
            </a:blip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n w="3175">
                  <a:solidFill>
                    <a:schemeClr val="tx1"/>
                  </a:solidFill>
                </a:ln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4" name="직사각형 3"/>
            <p:cNvSpPr/>
            <p:nvPr/>
          </p:nvSpPr>
          <p:spPr>
            <a:xfrm>
              <a:off x="392877" y="2428868"/>
              <a:ext cx="4106878" cy="69507"/>
            </a:xfrm>
            <a:prstGeom prst="rect">
              <a:avLst/>
            </a:prstGeom>
            <a:blipFill>
              <a:blip r:embed="rId2"/>
              <a:tile tx="0" ty="0" sx="100000" sy="100000" flip="none" algn="tl"/>
            </a:blip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n w="3175">
                  <a:solidFill>
                    <a:schemeClr val="tx1"/>
                  </a:solidFill>
                </a:ln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5" name="직사각형 4"/>
            <p:cNvSpPr/>
            <p:nvPr/>
          </p:nvSpPr>
          <p:spPr>
            <a:xfrm rot="5400000">
              <a:off x="-835385" y="3671193"/>
              <a:ext cx="2537014" cy="52366"/>
            </a:xfrm>
            <a:prstGeom prst="rect">
              <a:avLst/>
            </a:prstGeom>
            <a:blipFill>
              <a:blip r:embed="rId2"/>
              <a:tile tx="0" ty="0" sx="100000" sy="100000" flip="none" algn="tl"/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n w="3175">
                  <a:solidFill>
                    <a:schemeClr val="tx1"/>
                  </a:solidFill>
                </a:ln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6" name="직사각형 5"/>
            <p:cNvSpPr/>
            <p:nvPr/>
          </p:nvSpPr>
          <p:spPr>
            <a:xfrm>
              <a:off x="467386" y="2498375"/>
              <a:ext cx="3971114" cy="2432754"/>
            </a:xfrm>
            <a:prstGeom prst="rect">
              <a:avLst/>
            </a:prstGeom>
            <a:solidFill>
              <a:srgbClr val="1E3C28">
                <a:alpha val="85098"/>
              </a:srgbClr>
            </a:solidFill>
            <a:ln>
              <a:solidFill>
                <a:schemeClr val="accent6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7" name="직사각형 6"/>
            <p:cNvSpPr/>
            <p:nvPr/>
          </p:nvSpPr>
          <p:spPr>
            <a:xfrm>
              <a:off x="1323803" y="2520193"/>
              <a:ext cx="2256136" cy="347536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ko-KR" altLang="en-US" dirty="0" smtClean="0">
                  <a:latin typeface="맑은 고딕" pitchFamily="50" charset="-127"/>
                  <a:ea typeface="맑은 고딕" pitchFamily="50" charset="-127"/>
                </a:rPr>
                <a:t>조직활성화 프로그램 교육 모듈</a:t>
              </a:r>
              <a:endParaRPr lang="ko-KR" altLang="en-US" dirty="0"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8" name="모서리가 둥근 직사각형 7"/>
            <p:cNvSpPr/>
            <p:nvPr/>
          </p:nvSpPr>
          <p:spPr>
            <a:xfrm>
              <a:off x="3226962" y="4882805"/>
              <a:ext cx="169706" cy="34754"/>
            </a:xfrm>
            <a:prstGeom prst="round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9" name="모서리가 둥근 직사각형 8"/>
            <p:cNvSpPr/>
            <p:nvPr/>
          </p:nvSpPr>
          <p:spPr>
            <a:xfrm>
              <a:off x="2039022" y="4896375"/>
              <a:ext cx="169706" cy="34754"/>
            </a:xfrm>
            <a:prstGeom prst="roundRect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10" name="모서리가 둥근 직사각형 9"/>
            <p:cNvSpPr/>
            <p:nvPr/>
          </p:nvSpPr>
          <p:spPr>
            <a:xfrm>
              <a:off x="1835376" y="4896375"/>
              <a:ext cx="169706" cy="34754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11" name="모서리가 둥근 직사각형 10"/>
            <p:cNvSpPr/>
            <p:nvPr/>
          </p:nvSpPr>
          <p:spPr>
            <a:xfrm>
              <a:off x="3498492" y="4880487"/>
              <a:ext cx="169706" cy="34754"/>
            </a:xfrm>
            <a:prstGeom prst="roundRect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12" name="모서리가 둥근 직사각형 11"/>
            <p:cNvSpPr/>
            <p:nvPr/>
          </p:nvSpPr>
          <p:spPr>
            <a:xfrm>
              <a:off x="1020788" y="4792114"/>
              <a:ext cx="339411" cy="139014"/>
            </a:xfrm>
            <a:prstGeom prst="roundRect">
              <a:avLst/>
            </a:prstGeom>
            <a:solidFill>
              <a:srgbClr val="0070C0"/>
            </a:solidFill>
            <a:ln>
              <a:solidFill>
                <a:srgbClr val="FFFF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13" name="직사각형 12"/>
            <p:cNvSpPr/>
            <p:nvPr/>
          </p:nvSpPr>
          <p:spPr>
            <a:xfrm rot="5400000">
              <a:off x="3205872" y="3671193"/>
              <a:ext cx="2537015" cy="52366"/>
            </a:xfrm>
            <a:prstGeom prst="rect">
              <a:avLst/>
            </a:prstGeom>
            <a:blipFill>
              <a:blip r:embed="rId2"/>
              <a:tile tx="0" ty="0" sx="100000" sy="100000" flip="none" algn="tl"/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n w="3175">
                  <a:solidFill>
                    <a:schemeClr val="tx1"/>
                  </a:solidFill>
                </a:ln>
                <a:latin typeface="맑은 고딕" pitchFamily="50" charset="-127"/>
                <a:ea typeface="맑은 고딕" pitchFamily="50" charset="-127"/>
              </a:endParaRPr>
            </a:p>
          </p:txBody>
        </p:sp>
      </p:grpSp>
      <p:pic>
        <p:nvPicPr>
          <p:cNvPr id="14" name="Picture 11" descr="tour_badpoint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20688" y="1547664"/>
            <a:ext cx="742077" cy="625083"/>
          </a:xfrm>
          <a:prstGeom prst="rect">
            <a:avLst/>
          </a:prstGeom>
          <a:noFill/>
        </p:spPr>
      </p:pic>
      <p:graphicFrame>
        <p:nvGraphicFramePr>
          <p:cNvPr id="15" name="표 14"/>
          <p:cNvGraphicFramePr>
            <a:graphicFrameLocks noGrp="1"/>
          </p:cNvGraphicFramePr>
          <p:nvPr>
            <p:extLst/>
          </p:nvPr>
        </p:nvGraphicFramePr>
        <p:xfrm>
          <a:off x="1064435" y="2411760"/>
          <a:ext cx="4956853" cy="366384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5685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1602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99CC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주 제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2856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3-1. </a:t>
                      </a:r>
                      <a:r>
                        <a:rPr kumimoji="1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자기혁신과 조직활성화 과정</a:t>
                      </a:r>
                      <a:endParaRPr kumimoji="1" lang="en-US" altLang="ko-K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3-2. </a:t>
                      </a:r>
                      <a:r>
                        <a:rPr kumimoji="1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팀 빌딩 리더 과정</a:t>
                      </a:r>
                      <a:endParaRPr kumimoji="1" lang="en-US" altLang="ko-K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3-3. </a:t>
                      </a:r>
                      <a:r>
                        <a:rPr kumimoji="1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변화관리 과정</a:t>
                      </a:r>
                      <a:endParaRPr kumimoji="1" lang="en-US" altLang="ko-K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3-4. </a:t>
                      </a:r>
                      <a:r>
                        <a:rPr kumimoji="1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전 사원 의식혁신 과정</a:t>
                      </a:r>
                      <a:endParaRPr kumimoji="1" lang="en-US" altLang="ko-K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3-5. </a:t>
                      </a:r>
                      <a:r>
                        <a:rPr kumimoji="1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커뮤니케이션 스킬 과정</a:t>
                      </a:r>
                      <a:endParaRPr kumimoji="1" lang="en-US" altLang="ko-K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29945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54"/>
          <p:cNvGrpSpPr/>
          <p:nvPr/>
        </p:nvGrpSpPr>
        <p:grpSpPr>
          <a:xfrm>
            <a:off x="223279" y="1115690"/>
            <a:ext cx="6408737" cy="7272734"/>
            <a:chOff x="392877" y="2428868"/>
            <a:chExt cx="4107686" cy="2571768"/>
          </a:xfrm>
        </p:grpSpPr>
        <p:sp>
          <p:nvSpPr>
            <p:cNvPr id="3" name="직사각형 2"/>
            <p:cNvSpPr/>
            <p:nvPr/>
          </p:nvSpPr>
          <p:spPr>
            <a:xfrm>
              <a:off x="392877" y="4931129"/>
              <a:ext cx="4106878" cy="69507"/>
            </a:xfrm>
            <a:prstGeom prst="rect">
              <a:avLst/>
            </a:prstGeom>
            <a:blipFill>
              <a:blip r:embed="rId2"/>
              <a:tile tx="0" ty="0" sx="100000" sy="100000" flip="none" algn="tl"/>
            </a:blip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n w="3175">
                  <a:solidFill>
                    <a:schemeClr val="tx1"/>
                  </a:solidFill>
                </a:ln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4" name="직사각형 3"/>
            <p:cNvSpPr/>
            <p:nvPr/>
          </p:nvSpPr>
          <p:spPr>
            <a:xfrm>
              <a:off x="392877" y="2428868"/>
              <a:ext cx="4106878" cy="69507"/>
            </a:xfrm>
            <a:prstGeom prst="rect">
              <a:avLst/>
            </a:prstGeom>
            <a:blipFill>
              <a:blip r:embed="rId2"/>
              <a:tile tx="0" ty="0" sx="100000" sy="100000" flip="none" algn="tl"/>
            </a:blip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n w="3175">
                  <a:solidFill>
                    <a:schemeClr val="tx1"/>
                  </a:solidFill>
                </a:ln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5" name="직사각형 4"/>
            <p:cNvSpPr/>
            <p:nvPr/>
          </p:nvSpPr>
          <p:spPr>
            <a:xfrm rot="5400000">
              <a:off x="-835385" y="3671193"/>
              <a:ext cx="2537014" cy="52366"/>
            </a:xfrm>
            <a:prstGeom prst="rect">
              <a:avLst/>
            </a:prstGeom>
            <a:blipFill>
              <a:blip r:embed="rId2"/>
              <a:tile tx="0" ty="0" sx="100000" sy="100000" flip="none" algn="tl"/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n w="3175">
                  <a:solidFill>
                    <a:schemeClr val="tx1"/>
                  </a:solidFill>
                </a:ln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6" name="직사각형 5"/>
            <p:cNvSpPr/>
            <p:nvPr/>
          </p:nvSpPr>
          <p:spPr>
            <a:xfrm>
              <a:off x="467386" y="2498375"/>
              <a:ext cx="3971114" cy="2432754"/>
            </a:xfrm>
            <a:prstGeom prst="rect">
              <a:avLst/>
            </a:prstGeom>
            <a:solidFill>
              <a:srgbClr val="1E3C28">
                <a:alpha val="85098"/>
              </a:srgbClr>
            </a:solidFill>
            <a:ln>
              <a:solidFill>
                <a:schemeClr val="accent6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7" name="직사각형 6"/>
            <p:cNvSpPr/>
            <p:nvPr/>
          </p:nvSpPr>
          <p:spPr>
            <a:xfrm>
              <a:off x="1529905" y="2516047"/>
              <a:ext cx="1832822" cy="347536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ko-KR" altLang="en-US" dirty="0" smtClean="0">
                  <a:latin typeface="맑은 고딕" pitchFamily="50" charset="-127"/>
                  <a:ea typeface="맑은 고딕" pitchFamily="50" charset="-127"/>
                </a:rPr>
                <a:t>직무 </a:t>
              </a:r>
              <a:r>
                <a:rPr lang="en-US" altLang="ko-KR" dirty="0" smtClean="0">
                  <a:latin typeface="맑은 고딕" pitchFamily="50" charset="-127"/>
                  <a:ea typeface="맑은 고딕" pitchFamily="50" charset="-127"/>
                </a:rPr>
                <a:t>&amp; </a:t>
              </a:r>
              <a:r>
                <a:rPr lang="ko-KR" altLang="en-US" dirty="0" smtClean="0">
                  <a:latin typeface="맑은 고딕" pitchFamily="50" charset="-127"/>
                  <a:ea typeface="맑은 고딕" pitchFamily="50" charset="-127"/>
                </a:rPr>
                <a:t>서비스 교육 모듈</a:t>
              </a:r>
              <a:endParaRPr lang="ko-KR" altLang="en-US" dirty="0"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8" name="모서리가 둥근 직사각형 7"/>
            <p:cNvSpPr/>
            <p:nvPr/>
          </p:nvSpPr>
          <p:spPr>
            <a:xfrm>
              <a:off x="3226962" y="4882805"/>
              <a:ext cx="169706" cy="34754"/>
            </a:xfrm>
            <a:prstGeom prst="round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9" name="모서리가 둥근 직사각형 8"/>
            <p:cNvSpPr/>
            <p:nvPr/>
          </p:nvSpPr>
          <p:spPr>
            <a:xfrm>
              <a:off x="2039022" y="4896375"/>
              <a:ext cx="169706" cy="34754"/>
            </a:xfrm>
            <a:prstGeom prst="roundRect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10" name="모서리가 둥근 직사각형 9"/>
            <p:cNvSpPr/>
            <p:nvPr/>
          </p:nvSpPr>
          <p:spPr>
            <a:xfrm>
              <a:off x="1835376" y="4896375"/>
              <a:ext cx="169706" cy="34754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11" name="모서리가 둥근 직사각형 10"/>
            <p:cNvSpPr/>
            <p:nvPr/>
          </p:nvSpPr>
          <p:spPr>
            <a:xfrm>
              <a:off x="3498492" y="4880487"/>
              <a:ext cx="169706" cy="34754"/>
            </a:xfrm>
            <a:prstGeom prst="roundRect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12" name="모서리가 둥근 직사각형 11"/>
            <p:cNvSpPr/>
            <p:nvPr/>
          </p:nvSpPr>
          <p:spPr>
            <a:xfrm>
              <a:off x="1020788" y="4792114"/>
              <a:ext cx="339411" cy="139014"/>
            </a:xfrm>
            <a:prstGeom prst="roundRect">
              <a:avLst/>
            </a:prstGeom>
            <a:solidFill>
              <a:srgbClr val="0070C0"/>
            </a:solidFill>
            <a:ln>
              <a:solidFill>
                <a:srgbClr val="FFFF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맑은 고딕" pitchFamily="50" charset="-127"/>
                <a:ea typeface="맑은 고딕" pitchFamily="50" charset="-127"/>
              </a:endParaRPr>
            </a:p>
          </p:txBody>
        </p:sp>
        <p:sp>
          <p:nvSpPr>
            <p:cNvPr id="13" name="직사각형 12"/>
            <p:cNvSpPr/>
            <p:nvPr/>
          </p:nvSpPr>
          <p:spPr>
            <a:xfrm rot="5400000">
              <a:off x="3205872" y="3671193"/>
              <a:ext cx="2537015" cy="52366"/>
            </a:xfrm>
            <a:prstGeom prst="rect">
              <a:avLst/>
            </a:prstGeom>
            <a:blipFill>
              <a:blip r:embed="rId2"/>
              <a:tile tx="0" ty="0" sx="100000" sy="100000" flip="none" algn="tl"/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n w="3175">
                  <a:solidFill>
                    <a:schemeClr val="tx1"/>
                  </a:solidFill>
                </a:ln>
                <a:latin typeface="맑은 고딕" pitchFamily="50" charset="-127"/>
                <a:ea typeface="맑은 고딕" pitchFamily="50" charset="-127"/>
              </a:endParaRPr>
            </a:p>
          </p:txBody>
        </p:sp>
      </p:grpSp>
      <p:pic>
        <p:nvPicPr>
          <p:cNvPr id="14" name="Picture 11" descr="tour_badpoint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20688" y="1547664"/>
            <a:ext cx="742077" cy="625083"/>
          </a:xfrm>
          <a:prstGeom prst="rect">
            <a:avLst/>
          </a:prstGeom>
          <a:noFill/>
        </p:spPr>
      </p:pic>
      <p:graphicFrame>
        <p:nvGraphicFramePr>
          <p:cNvPr id="15" name="표 14"/>
          <p:cNvGraphicFramePr>
            <a:graphicFrameLocks noGrp="1"/>
          </p:cNvGraphicFramePr>
          <p:nvPr>
            <p:extLst/>
          </p:nvPr>
        </p:nvGraphicFramePr>
        <p:xfrm>
          <a:off x="1064435" y="2411760"/>
          <a:ext cx="4956853" cy="366384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5685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1602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99CC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주 제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2856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4-1. CS </a:t>
                      </a:r>
                      <a:r>
                        <a:rPr kumimoji="1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스킬 과정</a:t>
                      </a:r>
                      <a:endParaRPr kumimoji="1" lang="en-US" altLang="ko-K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4-2. CS </a:t>
                      </a:r>
                      <a:r>
                        <a:rPr kumimoji="1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핵심리더 과정</a:t>
                      </a:r>
                      <a:endParaRPr kumimoji="1" lang="en-US" altLang="ko-K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4-3. CS </a:t>
                      </a:r>
                      <a:r>
                        <a:rPr kumimoji="1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프로세스 개선 과정</a:t>
                      </a:r>
                      <a:endParaRPr kumimoji="1" lang="en-US" altLang="ko-K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4-4. CS </a:t>
                      </a:r>
                      <a:r>
                        <a:rPr kumimoji="1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전략수립 과정</a:t>
                      </a:r>
                      <a:endParaRPr kumimoji="1" lang="en-US" altLang="ko-K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4-5. CS </a:t>
                      </a:r>
                      <a:r>
                        <a:rPr kumimoji="1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강사양성 과정</a:t>
                      </a:r>
                      <a:endParaRPr kumimoji="1" lang="en-US" altLang="ko-K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4-6. </a:t>
                      </a:r>
                      <a:r>
                        <a:rPr kumimoji="1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여사원 의식혁신 과정</a:t>
                      </a:r>
                      <a:endParaRPr kumimoji="1" lang="en-US" altLang="ko-K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4-7. </a:t>
                      </a:r>
                      <a:r>
                        <a:rPr kumimoji="1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프로젝트 매니저 과정</a:t>
                      </a:r>
                      <a:endParaRPr kumimoji="1" lang="en-US" altLang="ko-K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4-8. </a:t>
                      </a:r>
                      <a:r>
                        <a:rPr kumimoji="1" lang="ko-KR" alt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멘토링</a:t>
                      </a:r>
                      <a:r>
                        <a:rPr kumimoji="1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맑은 고딕" pitchFamily="50" charset="-127"/>
                          <a:ea typeface="맑은 고딕" pitchFamily="50" charset="-127"/>
                        </a:rPr>
                        <a:t> 스킬 과정</a:t>
                      </a:r>
                      <a:endParaRPr kumimoji="1" lang="en-US" altLang="ko-KR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64801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내용 개체 틀 3"/>
          <p:cNvGraphicFramePr>
            <a:graphicFrameLocks noGrp="1"/>
          </p:cNvGraphicFramePr>
          <p:nvPr>
            <p:ph idx="4294967295"/>
          </p:nvPr>
        </p:nvGraphicFramePr>
        <p:xfrm>
          <a:off x="188640" y="1331640"/>
          <a:ext cx="6480720" cy="7416824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11465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0713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598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6726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062649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목적 및 개요</a:t>
                      </a:r>
                    </a:p>
                  </a:txBody>
                  <a:tcPr marL="40226" marR="40226" marT="0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lvl="0" indent="-34290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SzPts val="1000"/>
                        <a:buFont typeface="돋움"/>
                        <a:buNone/>
                      </a:pPr>
                      <a:r>
                        <a:rPr lang="en-US" altLang="ko-KR" sz="900" kern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ko-KR" sz="900" kern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급변하는 </a:t>
                      </a:r>
                      <a:r>
                        <a:rPr lang="ko-KR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조직 환경에 효율적으로 대처하고 효과적인 </a:t>
                      </a:r>
                      <a:r>
                        <a:rPr lang="ko-KR" sz="900" kern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전략을 </a:t>
                      </a:r>
                      <a:r>
                        <a:rPr lang="ko-KR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수립한다</a:t>
                      </a:r>
                      <a:r>
                        <a:rPr lang="en-US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lvl="0" indent="-34290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SzPts val="1000"/>
                        <a:buFont typeface="돋움"/>
                        <a:buNone/>
                      </a:pPr>
                      <a:r>
                        <a:rPr lang="en-US" altLang="ko-KR" sz="900" kern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ko-KR" sz="900" kern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스스로의 </a:t>
                      </a:r>
                      <a:r>
                        <a:rPr lang="ko-KR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변화에 성공함으로써 다른 조직원을 코치하고 </a:t>
                      </a:r>
                      <a:r>
                        <a:rPr lang="ko-KR" sz="900" kern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변화를 </a:t>
                      </a:r>
                      <a:r>
                        <a:rPr lang="ko-KR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리드 한다</a:t>
                      </a:r>
                      <a:r>
                        <a:rPr lang="en-US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lvl="0" indent="-342900" algn="l" defTabSz="914400" rtl="0" eaLnBrk="1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  <a:buSzPts val="1000"/>
                        <a:buFont typeface="돋움"/>
                        <a:buNone/>
                      </a:pPr>
                      <a:r>
                        <a:rPr lang="en-US" altLang="ko-KR" sz="900" kern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ko-KR" sz="900" kern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팀원들의 </a:t>
                      </a:r>
                      <a:r>
                        <a:rPr lang="ko-KR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분명한 목표 설정과 최고의 성과를 도아주는 </a:t>
                      </a:r>
                      <a:r>
                        <a:rPr lang="ko-KR" sz="900" kern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코치의역할과 </a:t>
                      </a:r>
                      <a:r>
                        <a:rPr lang="ko-KR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방법을 </a:t>
                      </a:r>
                      <a:r>
                        <a:rPr lang="ko-KR" sz="900" kern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구체적으로 </a:t>
                      </a:r>
                      <a:r>
                        <a:rPr lang="ko-KR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제시한다</a:t>
                      </a:r>
                      <a:r>
                        <a:rPr lang="en-US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0226" marR="40226" marT="0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2000"/>
                    </a:p>
                  </a:txBody>
                  <a:tcPr marL="58511" marR="58511" marT="52011" marB="52011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2000" dirty="0"/>
                    </a:p>
                  </a:txBody>
                  <a:tcPr marL="58511" marR="58511" marT="52011" marB="52011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59035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기대효과 및</a:t>
                      </a:r>
                      <a:r>
                        <a:rPr lang="en-US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/>
                      </a:r>
                      <a:br>
                        <a:rPr lang="en-US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ko-KR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특징</a:t>
                      </a:r>
                    </a:p>
                  </a:txBody>
                  <a:tcPr marL="40226" marR="40226" marT="0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lvl="0" indent="-34290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SzPts val="1000"/>
                        <a:buFont typeface="돋움"/>
                        <a:buNone/>
                      </a:pPr>
                      <a:r>
                        <a:rPr lang="en-US" altLang="ko-KR" sz="900" kern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ko-KR" sz="900" kern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조직의 </a:t>
                      </a:r>
                      <a:r>
                        <a:rPr lang="ko-KR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일부로서 끊임없는 변화를 추구하고 개인의 성과를 </a:t>
                      </a:r>
                      <a:r>
                        <a:rPr lang="ko-KR" sz="900" kern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높여서 </a:t>
                      </a:r>
                      <a:r>
                        <a:rPr lang="ko-KR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조직의 발전을 </a:t>
                      </a:r>
                      <a:r>
                        <a:rPr lang="ko-KR" sz="900" kern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이루도록 </a:t>
                      </a:r>
                      <a:r>
                        <a:rPr lang="ko-KR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한다</a:t>
                      </a:r>
                      <a:r>
                        <a:rPr lang="en-US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lvl="0" indent="-34290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SzPts val="1000"/>
                        <a:buFont typeface="돋움"/>
                        <a:buNone/>
                      </a:pPr>
                      <a:r>
                        <a:rPr lang="en-US" altLang="ko-KR" sz="900" kern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ko-KR" sz="900" kern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자신과 </a:t>
                      </a:r>
                      <a:r>
                        <a:rPr lang="ko-KR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타인에 대한 긍정적인 마인드를 갖도록 인식의 </a:t>
                      </a:r>
                      <a:r>
                        <a:rPr lang="ko-KR" sz="900" kern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변화를유도한다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lvl="0" indent="-34290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SzPts val="1000"/>
                        <a:buFont typeface="돋움"/>
                        <a:buNone/>
                      </a:pPr>
                      <a:r>
                        <a:rPr lang="en-US" altLang="ko-KR" sz="900" kern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ko-KR" sz="900" kern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긍정적인 </a:t>
                      </a:r>
                      <a:r>
                        <a:rPr lang="ko-KR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개인의 행동을 병원의 조직문화로 정착시킨다</a:t>
                      </a:r>
                      <a:r>
                        <a:rPr lang="en-US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. 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0226" marR="40226" marT="0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2000"/>
                    </a:p>
                  </a:txBody>
                  <a:tcPr marL="58511" marR="58511" marT="52011" marB="52011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2000" dirty="0"/>
                    </a:p>
                  </a:txBody>
                  <a:tcPr marL="58511" marR="58511" marT="52011" marB="52011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31324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대상 및 시간</a:t>
                      </a:r>
                    </a:p>
                  </a:txBody>
                  <a:tcPr marL="40226" marR="40226" marT="0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900" kern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ko-KR" sz="900" kern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대상</a:t>
                      </a:r>
                      <a:r>
                        <a:rPr lang="en-US" sz="900" kern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: </a:t>
                      </a:r>
                      <a:r>
                        <a:rPr lang="ko-KR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팀장</a:t>
                      </a:r>
                      <a:r>
                        <a:rPr lang="en-US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실장급이상</a:t>
                      </a:r>
                    </a:p>
                    <a:p>
                      <a:pPr marL="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900" kern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ko-KR" sz="900" kern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인원</a:t>
                      </a:r>
                      <a:r>
                        <a:rPr lang="en-US" sz="900" kern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: </a:t>
                      </a:r>
                      <a:r>
                        <a:rPr lang="ko-KR" altLang="en-US" sz="900" kern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협의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900" kern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ko-KR" sz="900" kern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시간</a:t>
                      </a:r>
                      <a:r>
                        <a:rPr lang="en-US" sz="900" kern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: 20H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0226" marR="40226" marT="0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2000" dirty="0"/>
                    </a:p>
                  </a:txBody>
                  <a:tcPr marL="58511" marR="58511" marT="52011" marB="52011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2000" dirty="0"/>
                    </a:p>
                  </a:txBody>
                  <a:tcPr marL="58511" marR="58511" marT="52011" marB="52011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2117">
                <a:tc gridSpan="4"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ko-KR" altLang="en-US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0226" marR="40226" marT="0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2000" dirty="0"/>
                    </a:p>
                  </a:txBody>
                  <a:tcPr marL="58511" marR="58511" marT="52011" marB="52011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2000" dirty="0"/>
                    </a:p>
                  </a:txBody>
                  <a:tcPr marL="58511" marR="58511" marT="52011" marB="52011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3465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주 제</a:t>
                      </a:r>
                    </a:p>
                  </a:txBody>
                  <a:tcPr marL="30475" marR="30475" marT="54177" marB="54177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학 습 내 용</a:t>
                      </a:r>
                    </a:p>
                  </a:txBody>
                  <a:tcPr marL="30475" marR="30475" marT="54177" marB="54177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시 간</a:t>
                      </a:r>
                    </a:p>
                  </a:txBody>
                  <a:tcPr marL="30475" marR="30475" marT="54177" marB="54177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학습방법</a:t>
                      </a:r>
                    </a:p>
                  </a:txBody>
                  <a:tcPr marL="30475" marR="30475" marT="54177" marB="54177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83667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매니저에서 </a:t>
                      </a:r>
                      <a:endParaRPr lang="en-US" altLang="ko-KR" sz="900" kern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코치로</a:t>
                      </a:r>
                      <a:r>
                        <a:rPr lang="en-US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0475" marR="30475" marT="54177" marB="54177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- </a:t>
                      </a:r>
                      <a:r>
                        <a:rPr lang="ko-KR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개강식 및 오리엔테이션</a:t>
                      </a:r>
                      <a:r>
                        <a:rPr lang="en-US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  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- </a:t>
                      </a:r>
                      <a:r>
                        <a:rPr lang="en-US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‘ </a:t>
                      </a:r>
                      <a:r>
                        <a:rPr lang="ko-KR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지시형</a:t>
                      </a:r>
                      <a:r>
                        <a:rPr lang="en-US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' </a:t>
                      </a:r>
                      <a:r>
                        <a:rPr lang="ko-KR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에서</a:t>
                      </a:r>
                      <a:r>
                        <a:rPr lang="en-US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‘ </a:t>
                      </a:r>
                      <a:r>
                        <a:rPr lang="ko-KR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동기 </a:t>
                      </a:r>
                      <a:r>
                        <a:rPr lang="ko-KR" sz="900" kern="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부여형</a:t>
                      </a:r>
                      <a:r>
                        <a:rPr lang="en-US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' </a:t>
                      </a:r>
                      <a:r>
                        <a:rPr lang="ko-KR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으로</a:t>
                      </a:r>
                      <a:r>
                        <a:rPr lang="en-US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/>
                      </a:r>
                      <a:br>
                        <a:rPr lang="en-US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900" kern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- </a:t>
                      </a:r>
                      <a:r>
                        <a:rPr lang="en-US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‘ </a:t>
                      </a:r>
                      <a:r>
                        <a:rPr lang="ko-KR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훈련을 위한 훈련</a:t>
                      </a:r>
                      <a:r>
                        <a:rPr lang="en-US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' </a:t>
                      </a:r>
                      <a:r>
                        <a:rPr lang="ko-KR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에서</a:t>
                      </a:r>
                      <a:r>
                        <a:rPr lang="en-US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‘ </a:t>
                      </a:r>
                      <a:r>
                        <a:rPr lang="ko-KR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성과형상</a:t>
                      </a:r>
                      <a:r>
                        <a:rPr lang="en-US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' </a:t>
                      </a:r>
                      <a:r>
                        <a:rPr lang="ko-KR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으로</a:t>
                      </a:r>
                      <a:r>
                        <a:rPr lang="en-US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0475" marR="30475" marT="54177" marB="54177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4.5H</a:t>
                      </a:r>
                      <a:endParaRPr lang="ko-KR" sz="900" ker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0475" marR="30475" marT="54177" marB="54177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강의</a:t>
                      </a:r>
                    </a:p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게임</a:t>
                      </a:r>
                    </a:p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동영상</a:t>
                      </a:r>
                    </a:p>
                  </a:txBody>
                  <a:tcPr marL="30475" marR="30475" marT="54177" marB="54177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83667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Action Coaching </a:t>
                      </a:r>
                      <a:br>
                        <a:rPr lang="en-US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ko-KR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기초 훈련 </a:t>
                      </a:r>
                    </a:p>
                  </a:txBody>
                  <a:tcPr marL="30475" marR="30475" marT="54177" marB="54177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- </a:t>
                      </a:r>
                      <a:r>
                        <a:rPr lang="en-US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Action Coaching 8</a:t>
                      </a:r>
                      <a:r>
                        <a:rPr lang="ko-KR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단계</a:t>
                      </a:r>
                      <a:r>
                        <a:rPr lang="en-US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- </a:t>
                      </a:r>
                      <a:r>
                        <a:rPr lang="en-US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How to read people </a:t>
                      </a:r>
                      <a:br>
                        <a:rPr lang="en-US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900" kern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- </a:t>
                      </a:r>
                      <a:r>
                        <a:rPr lang="en-US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Action Coach</a:t>
                      </a:r>
                      <a:r>
                        <a:rPr lang="ko-KR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에게 필요한 화법</a:t>
                      </a:r>
                      <a:r>
                        <a:rPr lang="en-US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0475" marR="30475" marT="54177" marB="54177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4.0H</a:t>
                      </a:r>
                      <a:endParaRPr lang="ko-KR" sz="900" ker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0475" marR="30475" marT="54177" marB="54177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강의</a:t>
                      </a:r>
                    </a:p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실습</a:t>
                      </a:r>
                    </a:p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동영상</a:t>
                      </a:r>
                    </a:p>
                  </a:txBody>
                  <a:tcPr marL="30475" marR="30475" marT="54177" marB="54177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883667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Action Coaching </a:t>
                      </a:r>
                      <a:r>
                        <a:rPr lang="ko-KR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응용훈련</a:t>
                      </a:r>
                      <a:r>
                        <a:rPr lang="en-US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  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0475" marR="30475" marT="54177" marB="54177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- </a:t>
                      </a:r>
                      <a:r>
                        <a:rPr lang="en-US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Action Coach</a:t>
                      </a:r>
                      <a:r>
                        <a:rPr lang="ko-KR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에게 필요한</a:t>
                      </a:r>
                      <a:r>
                        <a:rPr lang="en-US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Body language  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- </a:t>
                      </a:r>
                      <a:r>
                        <a:rPr lang="ko-KR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지시를 대신하는 질문 연습</a:t>
                      </a:r>
                      <a:r>
                        <a:rPr lang="en-US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/>
                      </a:r>
                      <a:br>
                        <a:rPr lang="en-US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900" kern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- </a:t>
                      </a:r>
                      <a:r>
                        <a:rPr lang="ko-KR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건설적인 대립과 효과적인 동조 연습</a:t>
                      </a:r>
                      <a:r>
                        <a:rPr lang="en-US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  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0475" marR="30475" marT="54177" marB="54177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4.0H</a:t>
                      </a:r>
                      <a:endParaRPr lang="ko-KR" sz="900" ker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0475" marR="30475" marT="54177" marB="54177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강의</a:t>
                      </a:r>
                    </a:p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동영상</a:t>
                      </a:r>
                    </a:p>
                  </a:txBody>
                  <a:tcPr marL="30475" marR="30475" marT="54177" marB="54177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883667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Action Coaching </a:t>
                      </a:r>
                      <a:br>
                        <a:rPr lang="en-US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ko-KR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실제훈련</a:t>
                      </a:r>
                      <a:r>
                        <a:rPr lang="en-US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  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0475" marR="30475" marT="54177" marB="54177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- </a:t>
                      </a:r>
                      <a:r>
                        <a:rPr lang="ko-KR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공감적 경청과 피드백 연습</a:t>
                      </a:r>
                      <a:r>
                        <a:rPr lang="en-US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  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- </a:t>
                      </a:r>
                      <a:r>
                        <a:rPr lang="ko-KR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조직과 개인의 변화 </a:t>
                      </a:r>
                      <a:r>
                        <a:rPr lang="ko-KR" sz="900" kern="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코칭</a:t>
                      </a:r>
                      <a:r>
                        <a:rPr lang="ko-KR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marL="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- </a:t>
                      </a:r>
                      <a:r>
                        <a:rPr lang="ko-KR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지속적인 성과 </a:t>
                      </a:r>
                      <a:r>
                        <a:rPr lang="ko-KR" sz="900" kern="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코칭</a:t>
                      </a:r>
                      <a:r>
                        <a:rPr lang="en-US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  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0475" marR="30475" marT="54177" marB="54177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4.0H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0475" marR="30475" marT="54177" marB="54177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강의</a:t>
                      </a:r>
                    </a:p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동영상</a:t>
                      </a:r>
                    </a:p>
                  </a:txBody>
                  <a:tcPr marL="30475" marR="30475" marT="54177" marB="54177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633566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적용사례 발표</a:t>
                      </a:r>
                      <a:r>
                        <a:rPr lang="en-US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  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0475" marR="30475" marT="54177" marB="54177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- </a:t>
                      </a:r>
                      <a:r>
                        <a:rPr lang="ko-KR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문제해결 </a:t>
                      </a:r>
                      <a:r>
                        <a:rPr lang="ko-KR" sz="900" kern="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코칭</a:t>
                      </a:r>
                      <a:r>
                        <a:rPr lang="ko-KR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marL="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- </a:t>
                      </a:r>
                      <a:r>
                        <a:rPr lang="ko-KR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적용사례 발표 및 종료식</a:t>
                      </a:r>
                    </a:p>
                  </a:txBody>
                  <a:tcPr marL="30475" marR="30475" marT="54177" marB="54177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4.0H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0475" marR="30475" marT="54177" marB="54177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강의</a:t>
                      </a:r>
                    </a:p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사례발표</a:t>
                      </a:r>
                    </a:p>
                  </a:txBody>
                  <a:tcPr marL="30475" marR="30475" marT="54177" marB="54177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36865" name="Rectangle 1"/>
          <p:cNvSpPr>
            <a:spLocks noChangeArrowheads="1"/>
          </p:cNvSpPr>
          <p:nvPr/>
        </p:nvSpPr>
        <p:spPr bwMode="auto">
          <a:xfrm>
            <a:off x="71582" y="613869"/>
            <a:ext cx="4437538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796925" algn="l"/>
              </a:tabLst>
              <a:defRPr/>
            </a:pPr>
            <a:r>
              <a:rPr kumimoji="0" lang="ko-KR" altLang="en-US" sz="1200" b="0" i="0" u="none" strike="noStrike" kern="100" cap="none" spc="0" normalizeH="0" baseline="0" noProof="0" dirty="0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t>□ </a:t>
            </a:r>
            <a:r>
              <a:rPr kumimoji="0" lang="ko-KR" altLang="en-US" sz="1200" b="0" i="0" u="none" strike="noStrike" kern="100" cap="none" spc="0" normalizeH="0" baseline="0" noProof="0" dirty="0" err="1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t>과정명</a:t>
            </a:r>
            <a:r>
              <a:rPr kumimoji="0" lang="ko-KR" altLang="en-US" sz="1200" b="0" i="0" u="none" strike="noStrike" kern="100" cap="none" spc="0" normalizeH="0" baseline="0" noProof="0" dirty="0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t> </a:t>
            </a:r>
            <a:r>
              <a:rPr kumimoji="0" lang="en-US" altLang="ko-KR" sz="1200" b="0" i="0" u="none" strike="noStrike" kern="100" cap="none" spc="0" normalizeH="0" baseline="0" noProof="0" dirty="0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t>: </a:t>
            </a:r>
            <a:r>
              <a:rPr kumimoji="0" lang="ko-KR" altLang="en-US" sz="1200" b="0" i="0" u="none" strike="noStrike" kern="100" cap="none" spc="0" normalizeH="0" baseline="0" noProof="0" dirty="0" err="1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t>액션코칭</a:t>
            </a:r>
            <a:r>
              <a:rPr kumimoji="0" lang="ko-KR" altLang="en-US" sz="1200" b="0" i="0" u="none" strike="noStrike" kern="100" cap="none" spc="0" normalizeH="0" baseline="0" noProof="0" dirty="0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t> 과정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796925" algn="l"/>
              </a:tabLst>
              <a:defRPr/>
            </a:pPr>
            <a:r>
              <a:rPr kumimoji="0" lang="ko-KR" altLang="en-US" sz="1200" b="0" i="0" u="none" strike="noStrike" kern="100" cap="none" spc="0" normalizeH="0" baseline="0" noProof="0" dirty="0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t>□ 분류 </a:t>
            </a:r>
            <a:r>
              <a:rPr kumimoji="0" lang="en-US" altLang="ko-KR" sz="1200" b="0" i="0" u="none" strike="noStrike" kern="100" cap="none" spc="0" normalizeH="0" baseline="0" noProof="0" dirty="0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t>: </a:t>
            </a:r>
            <a:r>
              <a:rPr kumimoji="0" lang="ko-KR" altLang="en-US" sz="1200" b="0" i="0" u="none" strike="noStrike" kern="100" cap="none" spc="0" normalizeH="0" baseline="0" noProof="0" dirty="0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t>리더십</a:t>
            </a:r>
            <a:r>
              <a:rPr kumimoji="0" lang="en-US" altLang="ko-KR" sz="1200" b="0" i="0" u="none" strike="noStrike" kern="100" cap="none" spc="0" normalizeH="0" baseline="0" noProof="0" dirty="0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t>/</a:t>
            </a:r>
            <a:r>
              <a:rPr kumimoji="0" lang="ko-KR" altLang="en-US" sz="1200" b="0" i="0" u="none" strike="noStrike" kern="100" cap="none" spc="0" normalizeH="0" baseline="0" noProof="0" dirty="0" err="1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t>임파워링</a:t>
            </a:r>
            <a:endParaRPr kumimoji="0" lang="en-US" altLang="ko-KR" sz="1200" b="0" i="0" u="none" strike="noStrike" kern="100" cap="none" spc="0" normalizeH="0" baseline="0" noProof="0" dirty="0" smtClean="0">
              <a:ln>
                <a:noFill/>
              </a:ln>
              <a:solidFill>
                <a:prstClr val="black">
                  <a:lumMod val="85000"/>
                  <a:lumOff val="15000"/>
                </a:prstClr>
              </a:solidFill>
              <a:effectLst/>
              <a:uLnTx/>
              <a:uFillTx/>
              <a:latin typeface="맑은 고딕"/>
              <a:ea typeface="맑은 고딕" panose="020B0503020000020004" pitchFamily="50" charset="-127"/>
              <a:cs typeface="+mn-cs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60504" y="214092"/>
            <a:ext cx="6508856" cy="369332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>
                    <a:lumMod val="85000"/>
                  </a:prstClr>
                </a:solidFill>
                <a:effectLst/>
                <a:uLnTx/>
                <a:uFillTx/>
                <a:latin typeface="타이포_팩토리 M" pitchFamily="18" charset="-127"/>
                <a:ea typeface="타이포_팩토리 M" pitchFamily="18" charset="-127"/>
                <a:cs typeface="+mn-cs"/>
              </a:rPr>
              <a:t>과정 및 구성 내용</a:t>
            </a:r>
            <a:endParaRPr kumimoji="0" lang="ko-KR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85000"/>
                </a:prstClr>
              </a:solidFill>
              <a:effectLst/>
              <a:uLnTx/>
              <a:uFillTx/>
              <a:latin typeface="타이포_팩토리 M" pitchFamily="18" charset="-127"/>
              <a:ea typeface="타이포_팩토리 M" pitchFamily="18" charset="-127"/>
              <a:cs typeface="+mn-cs"/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A848D27-6122-49BD-8FF1-8EA2358648D9}" type="slidenum">
              <a:rPr kumimoji="0" lang="ko-KR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pPr marL="0" marR="0" lvl="0" indent="0" algn="r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ko-KR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맑은 고딕"/>
              <a:ea typeface="맑은 고딕" panose="020B0503020000020004" pitchFamily="50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24914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내용 개체 틀 3"/>
          <p:cNvGraphicFramePr>
            <a:graphicFrameLocks noGrp="1"/>
          </p:cNvGraphicFramePr>
          <p:nvPr>
            <p:ph idx="4294967295"/>
          </p:nvPr>
        </p:nvGraphicFramePr>
        <p:xfrm>
          <a:off x="188639" y="1259632"/>
          <a:ext cx="6480720" cy="7469190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100587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477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5981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6726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29205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목적 및 개요</a:t>
                      </a:r>
                    </a:p>
                  </a:txBody>
                  <a:tcPr marL="30808" marR="30808" marT="0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lvl="0" indent="-34290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SzPts val="1000"/>
                        <a:buFont typeface="돋움"/>
                        <a:buNone/>
                      </a:pPr>
                      <a:r>
                        <a:rPr lang="en-US" altLang="ko-KR" sz="900" kern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ko-KR" sz="900" kern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효과적인 </a:t>
                      </a:r>
                      <a:r>
                        <a:rPr lang="ko-KR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업무추진 및 직무 능력을 통하여</a:t>
                      </a:r>
                      <a:r>
                        <a:rPr lang="en-US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,</a:t>
                      </a:r>
                      <a:r>
                        <a:rPr lang="ko-KR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좋은 작업상 경험과 방법을 효율적으로 활용 할 수 있다</a:t>
                      </a:r>
                    </a:p>
                    <a:p>
                      <a:pPr marL="0" lvl="0" indent="-34290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돋움"/>
                        <a:buNone/>
                      </a:pPr>
                      <a:r>
                        <a:rPr lang="en-US" altLang="ko-KR" sz="900" kern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ko-KR" sz="900" kern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코칭</a:t>
                      </a:r>
                      <a:r>
                        <a:rPr lang="ko-KR" sz="900" kern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ko-KR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액션 </a:t>
                      </a:r>
                      <a:r>
                        <a:rPr lang="ko-KR" sz="900" kern="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풀렌을</a:t>
                      </a:r>
                      <a:r>
                        <a:rPr lang="ko-KR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종합 정리하여 통일되고 경험을 체계화 해서 직무 기술의 체계적 발전에 기여</a:t>
                      </a:r>
                    </a:p>
                  </a:txBody>
                  <a:tcPr marL="30808" marR="30808" marT="0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600"/>
                    </a:p>
                  </a:txBody>
                  <a:tcPr marL="44812" marR="44812" marT="39832" marB="39832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600" dirty="0"/>
                    </a:p>
                  </a:txBody>
                  <a:tcPr marL="44812" marR="44812" marT="39832" marB="39832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68361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기대효과 및</a:t>
                      </a:r>
                      <a:r>
                        <a:rPr lang="en-US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/>
                      </a:r>
                      <a:br>
                        <a:rPr lang="en-US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ko-KR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특징</a:t>
                      </a:r>
                    </a:p>
                  </a:txBody>
                  <a:tcPr marL="30808" marR="30808" marT="0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lvl="0" indent="-34290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SzPts val="1000"/>
                        <a:buFont typeface="돋움"/>
                        <a:buNone/>
                      </a:pPr>
                      <a:r>
                        <a:rPr lang="en-US" altLang="ko-KR" sz="900" kern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ko-KR" sz="900" kern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업무에 대해 새로운 시각과 방법으로 접근함으로써</a:t>
                      </a:r>
                      <a:r>
                        <a:rPr lang="en-US" sz="900" kern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</a:t>
                      </a:r>
                      <a:r>
                        <a:rPr lang="ko-KR" sz="900" kern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개선의식을 높이고 촉진 할 수 있다</a:t>
                      </a:r>
                      <a:r>
                        <a:rPr lang="en-US" sz="900" kern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ko-KR" sz="900" kern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lvl="0" indent="-34290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SzPts val="1000"/>
                        <a:buFont typeface="돋움"/>
                        <a:buNone/>
                      </a:pPr>
                      <a:r>
                        <a:rPr lang="en-US" altLang="ko-KR" sz="900" kern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ko-KR" sz="900" kern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커뮤니케이션을 통한 </a:t>
                      </a:r>
                      <a:r>
                        <a:rPr lang="ko-KR" sz="900" kern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코칭에서</a:t>
                      </a:r>
                      <a:r>
                        <a:rPr lang="ko-KR" sz="900" kern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공통적으로 질문법</a:t>
                      </a:r>
                      <a:r>
                        <a:rPr lang="en-US" sz="900" kern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sz="900" kern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적극적인 경청법</a:t>
                      </a:r>
                      <a:r>
                        <a:rPr lang="en-US" sz="900" kern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sz="900" kern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올바른 피드백방법 기능이 겸비한 </a:t>
                      </a:r>
                      <a:r>
                        <a:rPr lang="en-US" altLang="ko-KR" sz="900" kern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</a:t>
                      </a:r>
                      <a:r>
                        <a:rPr lang="en-US" altLang="ko-KR" sz="900" kern="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</a:t>
                      </a:r>
                    </a:p>
                    <a:p>
                      <a:pPr marL="0" lvl="0" indent="-34290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SzPts val="1000"/>
                        <a:buFont typeface="돋움"/>
                        <a:buNone/>
                      </a:pPr>
                      <a:r>
                        <a:rPr lang="en-US" altLang="ko-KR" sz="900" kern="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ko-KR" sz="900" kern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직무코칭을</a:t>
                      </a:r>
                      <a:r>
                        <a:rPr lang="ko-KR" sz="900" kern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풍부하게 실시하여 훌륭한 직무성과를 만들게 한다</a:t>
                      </a:r>
                      <a:r>
                        <a:rPr lang="en-US" sz="900" kern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0808" marR="30808" marT="0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600" dirty="0"/>
                    </a:p>
                  </a:txBody>
                  <a:tcPr marL="44812" marR="44812" marT="39832" marB="39832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600" dirty="0"/>
                    </a:p>
                  </a:txBody>
                  <a:tcPr marL="44812" marR="44812" marT="39832" marB="39832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5889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대상 및 시간</a:t>
                      </a:r>
                    </a:p>
                  </a:txBody>
                  <a:tcPr marL="30808" marR="30808" marT="0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900" kern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ko-KR" sz="900" kern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대상</a:t>
                      </a:r>
                      <a:r>
                        <a:rPr lang="en-US" sz="900" kern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: </a:t>
                      </a:r>
                      <a:r>
                        <a:rPr lang="ko-KR" sz="900" kern="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코칭</a:t>
                      </a:r>
                      <a:r>
                        <a:rPr lang="ko-KR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ko-KR" sz="900" kern="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스킬이</a:t>
                      </a:r>
                      <a:r>
                        <a:rPr lang="ko-KR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필요한 리더</a:t>
                      </a:r>
                    </a:p>
                    <a:p>
                      <a:pPr marL="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900" kern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ko-KR" sz="900" kern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인원</a:t>
                      </a:r>
                      <a:r>
                        <a:rPr lang="en-US" sz="900" kern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: 20~25</a:t>
                      </a:r>
                      <a:r>
                        <a:rPr lang="ko-KR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명</a:t>
                      </a:r>
                    </a:p>
                    <a:p>
                      <a:pPr marL="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900" kern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ko-KR" sz="900" kern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시간</a:t>
                      </a:r>
                      <a:r>
                        <a:rPr lang="en-US" sz="900" kern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: 24H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0808" marR="30808" marT="0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600" dirty="0"/>
                    </a:p>
                  </a:txBody>
                  <a:tcPr marL="44812" marR="44812" marT="39832" marB="39832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600" dirty="0"/>
                    </a:p>
                  </a:txBody>
                  <a:tcPr marL="44812" marR="44812" marT="39832" marB="39832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6610">
                <a:tc gridSpan="4"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ko-KR" altLang="en-US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0808" marR="30808" marT="0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600" dirty="0"/>
                    </a:p>
                  </a:txBody>
                  <a:tcPr marL="44812" marR="44812" marT="39832" marB="39832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600" dirty="0"/>
                    </a:p>
                  </a:txBody>
                  <a:tcPr marL="44812" marR="44812" marT="39832" marB="39832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2295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주 제</a:t>
                      </a:r>
                    </a:p>
                  </a:txBody>
                  <a:tcPr marL="23339" marR="23339" marT="41492" marB="41492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학 </a:t>
                      </a:r>
                      <a:r>
                        <a:rPr lang="ko-KR" sz="900" kern="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습</a:t>
                      </a:r>
                      <a:r>
                        <a:rPr lang="ko-KR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내 용</a:t>
                      </a:r>
                    </a:p>
                  </a:txBody>
                  <a:tcPr marL="23339" marR="23339" marT="41492" marB="41492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시 간</a:t>
                      </a:r>
                    </a:p>
                  </a:txBody>
                  <a:tcPr marL="23339" marR="23339" marT="41492" marB="41492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학습방법</a:t>
                      </a:r>
                    </a:p>
                  </a:txBody>
                  <a:tcPr marL="23339" marR="23339" marT="41492" marB="41492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82735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제</a:t>
                      </a:r>
                      <a:r>
                        <a:rPr lang="en-US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r>
                        <a:rPr lang="ko-KR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모듈 </a:t>
                      </a:r>
                      <a:r>
                        <a:rPr lang="en-US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/>
                      </a:r>
                      <a:br>
                        <a:rPr lang="en-US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Opening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3339" marR="23339" marT="41492" marB="41492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- </a:t>
                      </a:r>
                      <a:r>
                        <a:rPr lang="ko-KR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과정 개요 및</a:t>
                      </a:r>
                      <a:r>
                        <a:rPr lang="en-US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Ice Breaking</a:t>
                      </a:r>
                      <a:br>
                        <a:rPr lang="en-US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900" kern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- </a:t>
                      </a:r>
                      <a:r>
                        <a:rPr lang="ko-KR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리더십의 </a:t>
                      </a:r>
                      <a:r>
                        <a:rPr lang="ko-KR" sz="900" kern="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트랜드</a:t>
                      </a:r>
                      <a:r>
                        <a:rPr lang="ko-KR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 marL="23339" marR="23339" marT="41492" marB="41492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1.0H</a:t>
                      </a:r>
                      <a:endParaRPr lang="ko-KR" sz="900" ker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3339" marR="23339" marT="41492" marB="41492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강의</a:t>
                      </a:r>
                    </a:p>
                  </a:txBody>
                  <a:tcPr marL="23339" marR="23339" marT="41492" marB="41492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83174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제</a:t>
                      </a:r>
                      <a:r>
                        <a:rPr lang="en-US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lang="ko-KR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모듈 </a:t>
                      </a:r>
                      <a:r>
                        <a:rPr lang="en-US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/>
                      </a:r>
                      <a:br>
                        <a:rPr lang="en-US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ko-KR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인식의 </a:t>
                      </a:r>
                      <a:r>
                        <a:rPr lang="ko-KR" sz="900" kern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장</a:t>
                      </a:r>
                      <a:r>
                        <a:rPr lang="en-US" altLang="ko-KR" sz="900" kern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3339" marR="23339" marT="41492" marB="41492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en-US" sz="900" kern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- Why </a:t>
                      </a:r>
                      <a:r>
                        <a:rPr lang="en-US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Coaching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en-US" altLang="ko-KR" sz="900" kern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- </a:t>
                      </a:r>
                      <a:r>
                        <a:rPr lang="ko-KR" sz="900" kern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코칭의</a:t>
                      </a:r>
                      <a:r>
                        <a:rPr lang="ko-KR" sz="900" kern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ko-KR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기본</a:t>
                      </a:r>
                    </a:p>
                    <a:p>
                      <a:pPr marL="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900" kern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- </a:t>
                      </a:r>
                      <a:r>
                        <a:rPr lang="ko-KR" sz="900" kern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코칭의</a:t>
                      </a:r>
                      <a:r>
                        <a:rPr lang="ko-KR" sz="900" kern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ko-KR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방법</a:t>
                      </a:r>
                    </a:p>
                  </a:txBody>
                  <a:tcPr marL="23339" marR="23339" marT="41492" marB="41492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6.0H</a:t>
                      </a:r>
                      <a:endParaRPr lang="ko-KR" sz="900" ker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3339" marR="23339" marT="41492" marB="41492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강의</a:t>
                      </a:r>
                    </a:p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동영상</a:t>
                      </a:r>
                    </a:p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토의</a:t>
                      </a:r>
                    </a:p>
                  </a:txBody>
                  <a:tcPr marL="23339" marR="23339" marT="41492" marB="41492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83174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제</a:t>
                      </a:r>
                      <a:r>
                        <a:rPr lang="en-US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r>
                        <a:rPr lang="ko-KR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모듈 </a:t>
                      </a:r>
                      <a:r>
                        <a:rPr lang="en-US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/>
                      </a:r>
                      <a:br>
                        <a:rPr lang="en-US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ko-KR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변화의 장</a:t>
                      </a:r>
                      <a:r>
                        <a:rPr lang="en-US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(Ⅰ)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3339" marR="23339" marT="41492" marB="41492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900" kern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-</a:t>
                      </a:r>
                      <a:r>
                        <a:rPr lang="ko-KR" sz="900" kern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ko-KR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질문능력</a:t>
                      </a:r>
                    </a:p>
                    <a:p>
                      <a:pPr marL="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900" kern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-</a:t>
                      </a:r>
                      <a:r>
                        <a:rPr lang="ko-KR" sz="900" kern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ko-KR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적극적 경청능력</a:t>
                      </a:r>
                    </a:p>
                    <a:p>
                      <a:pPr marL="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900" kern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-</a:t>
                      </a:r>
                      <a:r>
                        <a:rPr lang="ko-KR" sz="900" kern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ko-KR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피드백 능력향상</a:t>
                      </a:r>
                    </a:p>
                  </a:txBody>
                  <a:tcPr marL="23339" marR="23339" marT="41492" marB="41492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3.0H</a:t>
                      </a:r>
                      <a:endParaRPr lang="ko-KR" sz="900" ker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3339" marR="23339" marT="41492" marB="41492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강의</a:t>
                      </a:r>
                    </a:p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동영상</a:t>
                      </a:r>
                    </a:p>
                  </a:txBody>
                  <a:tcPr marL="23339" marR="23339" marT="41492" marB="41492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685369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제</a:t>
                      </a:r>
                      <a:r>
                        <a:rPr lang="en-US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r>
                        <a:rPr lang="ko-KR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모듈 </a:t>
                      </a:r>
                      <a:r>
                        <a:rPr lang="en-US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/>
                      </a:r>
                      <a:br>
                        <a:rPr lang="en-US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ko-KR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변화의 장</a:t>
                      </a:r>
                      <a:r>
                        <a:rPr lang="en-US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(Ⅱ)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3339" marR="23339" marT="41492" marB="41492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900" kern="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- </a:t>
                      </a:r>
                      <a:r>
                        <a:rPr lang="ko-KR" sz="900" kern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직무코칭</a:t>
                      </a:r>
                      <a:r>
                        <a:rPr lang="ko-KR" sz="900" kern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900" kern="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ko-KR" sz="900" kern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altLang="ko-KR" sz="900" kern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</a:t>
                      </a:r>
                      <a:r>
                        <a:rPr lang="ko-KR" altLang="ko-KR" sz="900" kern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▸</a:t>
                      </a:r>
                      <a:r>
                        <a:rPr lang="ko-KR" sz="900" kern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부하의</a:t>
                      </a:r>
                      <a:r>
                        <a:rPr lang="en-US" sz="900" kern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Skill inventory </a:t>
                      </a:r>
                      <a:r>
                        <a:rPr lang="ko-KR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분석</a:t>
                      </a:r>
                    </a:p>
                    <a:p>
                      <a:pPr marL="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   </a:t>
                      </a:r>
                      <a:r>
                        <a:rPr lang="en-US" sz="900" kern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</a:t>
                      </a:r>
                      <a:r>
                        <a:rPr lang="en-US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 </a:t>
                      </a:r>
                      <a:r>
                        <a:rPr lang="ko-KR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부하의</a:t>
                      </a:r>
                      <a:r>
                        <a:rPr lang="en-US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mission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     - Goal</a:t>
                      </a:r>
                      <a:r>
                        <a:rPr lang="ko-KR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분석</a:t>
                      </a:r>
                    </a:p>
                    <a:p>
                      <a:pPr marL="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     - </a:t>
                      </a:r>
                      <a:r>
                        <a:rPr lang="ko-KR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부하의</a:t>
                      </a:r>
                      <a:r>
                        <a:rPr lang="en-US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Skill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     </a:t>
                      </a:r>
                      <a:r>
                        <a:rPr lang="ko-KR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▸부하의 유형과 </a:t>
                      </a:r>
                      <a:r>
                        <a:rPr lang="ko-KR" sz="900" kern="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코칭</a:t>
                      </a:r>
                      <a:r>
                        <a:rPr lang="en-US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Style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     </a:t>
                      </a:r>
                      <a:r>
                        <a:rPr lang="en-US" sz="900" kern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 </a:t>
                      </a:r>
                      <a:r>
                        <a:rPr lang="en-US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Knowledge</a:t>
                      </a:r>
                      <a:r>
                        <a:rPr lang="ko-KR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분석 </a:t>
                      </a:r>
                    </a:p>
                    <a:p>
                      <a:pPr marL="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     </a:t>
                      </a:r>
                      <a:r>
                        <a:rPr lang="en-US" sz="900" kern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 </a:t>
                      </a:r>
                      <a:r>
                        <a:rPr lang="en-US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Skill/Knowledge gap </a:t>
                      </a:r>
                      <a:r>
                        <a:rPr lang="ko-KR" sz="900" kern="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코칭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3339" marR="23339" marT="41492" marB="41492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8.5H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3339" marR="23339" marT="41492" marB="41492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강의</a:t>
                      </a:r>
                    </a:p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동영상</a:t>
                      </a:r>
                    </a:p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실습</a:t>
                      </a:r>
                    </a:p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진단</a:t>
                      </a:r>
                    </a:p>
                  </a:txBody>
                  <a:tcPr marL="23339" marR="23339" marT="41492" marB="41492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683174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제</a:t>
                      </a:r>
                      <a:r>
                        <a:rPr lang="en-US" sz="900" ker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r>
                        <a:rPr lang="ko-KR" sz="900" ker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모듈 </a:t>
                      </a:r>
                      <a:r>
                        <a:rPr lang="en-US" sz="900" ker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/>
                      </a:r>
                      <a:br>
                        <a:rPr lang="en-US" sz="900" ker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ko-KR" sz="900" ker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변화의 장</a:t>
                      </a:r>
                      <a:r>
                        <a:rPr lang="en-US" sz="900" ker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(Ⅱ)</a:t>
                      </a:r>
                      <a:endParaRPr lang="ko-KR" sz="900" ker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3339" marR="23339" marT="41492" marB="41492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900" kern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ko-KR" sz="900" kern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부하의</a:t>
                      </a:r>
                      <a:r>
                        <a:rPr lang="en-US" sz="900" kern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Skill inventory </a:t>
                      </a:r>
                      <a:r>
                        <a:rPr lang="ko-KR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분석</a:t>
                      </a:r>
                    </a:p>
                    <a:p>
                      <a:pPr marL="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  </a:t>
                      </a:r>
                      <a:r>
                        <a:rPr lang="en-US" sz="900" kern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</a:t>
                      </a:r>
                      <a:r>
                        <a:rPr lang="ko-KR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▸</a:t>
                      </a:r>
                      <a:r>
                        <a:rPr lang="ko-KR" sz="900" kern="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코칭</a:t>
                      </a:r>
                      <a:r>
                        <a:rPr lang="ko-KR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실천계획수립</a:t>
                      </a:r>
                    </a:p>
                    <a:p>
                      <a:pPr marL="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     - </a:t>
                      </a:r>
                      <a:r>
                        <a:rPr lang="ko-KR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목표로 하는 이상적인</a:t>
                      </a:r>
                      <a:r>
                        <a:rPr lang="en-US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(To-be) 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3339" marR="23339" marT="41492" marB="41492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3.0H</a:t>
                      </a:r>
                      <a:endParaRPr lang="ko-KR" sz="900" ker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3339" marR="23339" marT="41492" marB="41492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강의</a:t>
                      </a:r>
                    </a:p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동영상</a:t>
                      </a:r>
                    </a:p>
                  </a:txBody>
                  <a:tcPr marL="23339" marR="23339" marT="41492" marB="41492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883613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제</a:t>
                      </a:r>
                      <a:r>
                        <a:rPr lang="en-US" sz="900" ker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6</a:t>
                      </a:r>
                      <a:r>
                        <a:rPr lang="ko-KR" sz="900" ker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모듈 </a:t>
                      </a:r>
                      <a:r>
                        <a:rPr lang="en-US" sz="900" ker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/>
                      </a:r>
                      <a:br>
                        <a:rPr lang="en-US" sz="900" ker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ko-KR" sz="900" ker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변화의 장</a:t>
                      </a:r>
                      <a:r>
                        <a:rPr lang="en-US" sz="900" ker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(Ⅱ)</a:t>
                      </a:r>
                      <a:endParaRPr lang="ko-KR" sz="900" ker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3339" marR="23339" marT="41492" marB="41492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900" kern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ko-KR" sz="900" kern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종합실습 </a:t>
                      </a:r>
                      <a:r>
                        <a:rPr lang="ko-KR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및 액션플랜 </a:t>
                      </a:r>
                    </a:p>
                    <a:p>
                      <a:pPr marL="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900" kern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</a:t>
                      </a:r>
                      <a:r>
                        <a:rPr lang="ko-KR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▸</a:t>
                      </a:r>
                      <a:r>
                        <a:rPr lang="en-US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Coaching </a:t>
                      </a:r>
                      <a:r>
                        <a:rPr lang="ko-KR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총정리</a:t>
                      </a:r>
                      <a:r>
                        <a:rPr lang="en-US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Sheet</a:t>
                      </a:r>
                      <a:r>
                        <a:rPr lang="ko-KR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작성 </a:t>
                      </a:r>
                    </a:p>
                    <a:p>
                      <a:pPr marL="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     </a:t>
                      </a:r>
                      <a:r>
                        <a:rPr lang="en-US" sz="900" kern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 </a:t>
                      </a:r>
                      <a:r>
                        <a:rPr lang="ko-KR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학습내용에 근거하여 현업에</a:t>
                      </a:r>
                      <a:r>
                        <a:rPr lang="en-US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  </a:t>
                      </a:r>
                      <a:r>
                        <a:rPr lang="ko-KR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적용 </a:t>
                      </a:r>
                      <a:r>
                        <a:rPr lang="ko-KR" sz="900" kern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가능한</a:t>
                      </a:r>
                      <a:r>
                        <a:rPr lang="en-US" altLang="ko-KR" sz="900" kern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ko-KR" sz="900" kern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계획수립 </a:t>
                      </a:r>
                      <a:r>
                        <a:rPr lang="ko-KR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발표</a:t>
                      </a:r>
                    </a:p>
                  </a:txBody>
                  <a:tcPr marL="23339" marR="23339" marT="41492" marB="41492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2.0H</a:t>
                      </a:r>
                      <a:endParaRPr lang="ko-KR" sz="900" ker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3339" marR="23339" marT="41492" marB="41492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강의</a:t>
                      </a:r>
                    </a:p>
                  </a:txBody>
                  <a:tcPr marL="23339" marR="23339" marT="41492" marB="41492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34817" name="Rectangle 1"/>
          <p:cNvSpPr>
            <a:spLocks noChangeArrowheads="1"/>
          </p:cNvSpPr>
          <p:nvPr/>
        </p:nvSpPr>
        <p:spPr bwMode="auto">
          <a:xfrm>
            <a:off x="-243408" y="611560"/>
            <a:ext cx="3046027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34290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796925" algn="l"/>
              </a:tabLst>
              <a:defRPr/>
            </a:pPr>
            <a:r>
              <a:rPr kumimoji="0" lang="ko-KR" altLang="en-US" sz="1200" b="0" i="0" u="none" strike="noStrike" kern="100" cap="none" spc="0" normalizeH="0" baseline="0" noProof="0" dirty="0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t>□ </a:t>
            </a:r>
            <a:r>
              <a:rPr kumimoji="0" lang="ko-KR" altLang="en-US" sz="1200" b="0" i="0" u="none" strike="noStrike" kern="100" cap="none" spc="0" normalizeH="0" baseline="0" noProof="0" dirty="0" err="1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t>과정명</a:t>
            </a:r>
            <a:r>
              <a:rPr kumimoji="0" lang="ko-KR" altLang="en-US" sz="1200" b="0" i="0" u="none" strike="noStrike" kern="100" cap="none" spc="0" normalizeH="0" baseline="0" noProof="0" dirty="0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t> </a:t>
            </a:r>
            <a:r>
              <a:rPr kumimoji="0" lang="en-US" altLang="ko-KR" sz="1200" b="0" i="0" u="none" strike="noStrike" kern="100" cap="none" spc="0" normalizeH="0" baseline="0" noProof="0" dirty="0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t>: </a:t>
            </a:r>
            <a:r>
              <a:rPr kumimoji="0" lang="ko-KR" altLang="en-US" sz="1200" b="0" i="0" u="none" strike="noStrike" kern="100" cap="none" spc="0" normalizeH="0" baseline="0" noProof="0" dirty="0" err="1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t>코칭</a:t>
            </a:r>
            <a:r>
              <a:rPr kumimoji="0" lang="ko-KR" altLang="en-US" sz="1200" b="0" i="0" u="none" strike="noStrike" kern="100" cap="none" spc="0" normalizeH="0" baseline="0" noProof="0" dirty="0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t> 스킬 </a:t>
            </a:r>
            <a:r>
              <a:rPr kumimoji="0" lang="ko-KR" altLang="en-US" sz="1200" b="0" i="0" u="none" strike="noStrike" kern="100" cap="none" spc="0" normalizeH="0" baseline="0" noProof="0" dirty="0" err="1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t>역향</a:t>
            </a:r>
            <a:r>
              <a:rPr kumimoji="0" lang="ko-KR" altLang="en-US" sz="1200" b="0" i="0" u="none" strike="noStrike" kern="100" cap="none" spc="0" normalizeH="0" baseline="0" noProof="0" dirty="0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t> 강화과정</a:t>
            </a:r>
          </a:p>
          <a:p>
            <a:pPr marL="0" marR="0" lvl="0" indent="34290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796925" algn="l"/>
              </a:tabLst>
              <a:defRPr/>
            </a:pPr>
            <a:r>
              <a:rPr kumimoji="0" lang="ko-KR" altLang="en-US" sz="1200" b="0" i="0" u="none" strike="noStrike" kern="100" cap="none" spc="0" normalizeH="0" baseline="0" noProof="0" dirty="0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t>□ 분류 </a:t>
            </a:r>
            <a:r>
              <a:rPr kumimoji="0" lang="en-US" altLang="ko-KR" sz="1200" b="0" i="0" u="none" strike="noStrike" kern="100" cap="none" spc="0" normalizeH="0" baseline="0" noProof="0" dirty="0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t>: </a:t>
            </a:r>
            <a:r>
              <a:rPr kumimoji="0" lang="ko-KR" altLang="en-US" sz="1200" b="0" i="0" u="none" strike="noStrike" kern="100" cap="none" spc="0" normalizeH="0" baseline="0" noProof="0" dirty="0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t>리더십</a:t>
            </a:r>
            <a:r>
              <a:rPr kumimoji="0" lang="en-US" altLang="ko-KR" sz="1200" b="0" i="0" u="none" strike="noStrike" kern="100" cap="none" spc="0" normalizeH="0" baseline="0" noProof="0" dirty="0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t>/</a:t>
            </a:r>
            <a:r>
              <a:rPr kumimoji="0" lang="ko-KR" altLang="en-US" sz="1200" b="0" i="0" u="none" strike="noStrike" kern="100" cap="none" spc="0" normalizeH="0" baseline="0" noProof="0" dirty="0" err="1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t>임파워링</a:t>
            </a:r>
            <a:endParaRPr kumimoji="0" lang="ko-KR" altLang="en-US" sz="1200" b="0" i="0" u="none" strike="noStrike" kern="100" cap="none" spc="0" normalizeH="0" baseline="0" noProof="0" dirty="0" smtClean="0">
              <a:ln>
                <a:noFill/>
              </a:ln>
              <a:solidFill>
                <a:prstClr val="black">
                  <a:lumMod val="85000"/>
                  <a:lumOff val="15000"/>
                </a:prstClr>
              </a:solidFill>
              <a:effectLst/>
              <a:uLnTx/>
              <a:uFillTx/>
              <a:latin typeface="맑은 고딕"/>
              <a:ea typeface="맑은 고딕" panose="020B0503020000020004" pitchFamily="50" charset="-127"/>
              <a:cs typeface="+mn-cs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60504" y="214092"/>
            <a:ext cx="6508856" cy="369332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>
                    <a:lumMod val="85000"/>
                  </a:prstClr>
                </a:solidFill>
                <a:effectLst/>
                <a:uLnTx/>
                <a:uFillTx/>
                <a:latin typeface="타이포_팩토리 M" pitchFamily="18" charset="-127"/>
                <a:ea typeface="타이포_팩토리 M" pitchFamily="18" charset="-127"/>
                <a:cs typeface="+mn-cs"/>
              </a:rPr>
              <a:t>과정 및 구성 내용</a:t>
            </a:r>
            <a:endParaRPr kumimoji="0" lang="ko-KR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85000"/>
                </a:prstClr>
              </a:solidFill>
              <a:effectLst/>
              <a:uLnTx/>
              <a:uFillTx/>
              <a:latin typeface="타이포_팩토리 M" pitchFamily="18" charset="-127"/>
              <a:ea typeface="타이포_팩토리 M" pitchFamily="18" charset="-127"/>
              <a:cs typeface="+mn-cs"/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A848D27-6122-49BD-8FF1-8EA2358648D9}" type="slidenum">
              <a:rPr kumimoji="0" lang="ko-KR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pPr marL="0" marR="0" lvl="0" indent="0" algn="r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ko-KR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맑은 고딕"/>
              <a:ea typeface="맑은 고딕" panose="020B0503020000020004" pitchFamily="50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0169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내용 개체 틀 3"/>
          <p:cNvGraphicFramePr>
            <a:graphicFrameLocks noGrp="1"/>
          </p:cNvGraphicFramePr>
          <p:nvPr>
            <p:ph idx="4294967295"/>
          </p:nvPr>
        </p:nvGraphicFramePr>
        <p:xfrm>
          <a:off x="185739" y="1403647"/>
          <a:ext cx="6457948" cy="7354302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10130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2250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5784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6456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36568"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 dirty="0"/>
                        <a:t>목적 및 개요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9528" marR="29528" marT="0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lvl="0" indent="-8001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SzPts val="1000"/>
                        <a:buFont typeface="돋움"/>
                        <a:buNone/>
                      </a:pPr>
                      <a:r>
                        <a:rPr lang="en-US" altLang="ko-KR" sz="900" kern="0" dirty="0" smtClean="0"/>
                        <a:t> </a:t>
                      </a:r>
                      <a:r>
                        <a:rPr lang="ko-KR" sz="900" kern="0" dirty="0" smtClean="0"/>
                        <a:t>합리적</a:t>
                      </a:r>
                      <a:r>
                        <a:rPr lang="en-US" sz="900" kern="0" dirty="0"/>
                        <a:t>, </a:t>
                      </a:r>
                      <a:r>
                        <a:rPr lang="ko-KR" sz="900" kern="0" dirty="0"/>
                        <a:t>논리적 경영 사고 함양</a:t>
                      </a:r>
                    </a:p>
                    <a:p>
                      <a:pPr marL="0" lvl="0" indent="-8001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SzPts val="1000"/>
                        <a:buFont typeface="돋움"/>
                        <a:buNone/>
                      </a:pPr>
                      <a:r>
                        <a:rPr lang="en-US" altLang="ko-KR" sz="900" kern="0" dirty="0" smtClean="0"/>
                        <a:t> </a:t>
                      </a:r>
                      <a:r>
                        <a:rPr lang="ko-KR" sz="900" kern="0" dirty="0" smtClean="0"/>
                        <a:t>문제 </a:t>
                      </a:r>
                      <a:r>
                        <a:rPr lang="ko-KR" sz="900" kern="0" dirty="0"/>
                        <a:t>해결 능력 배양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9528" marR="29528" marT="0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ko-KR" altLang="en-US" sz="900" ker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2949" marR="42949" marT="38177" marB="38177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ko-KR" altLang="en-US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2949" marR="42949" marT="38177" marB="38177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4477"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 dirty="0"/>
                        <a:t>기대효과 및</a:t>
                      </a:r>
                      <a:r>
                        <a:rPr lang="en-US" sz="900" kern="0" dirty="0"/>
                        <a:t/>
                      </a:r>
                      <a:br>
                        <a:rPr lang="en-US" sz="900" kern="0" dirty="0"/>
                      </a:br>
                      <a:r>
                        <a:rPr lang="ko-KR" sz="900" kern="0" dirty="0"/>
                        <a:t>특징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9528" marR="29528" marT="0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lvl="0" indent="-80010" algn="l" defTabSz="914400" rtl="0" eaLnBrk="1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  <a:buSzPts val="1000"/>
                        <a:buFont typeface="돋움"/>
                        <a:buNone/>
                      </a:pPr>
                      <a:r>
                        <a:rPr lang="en-US" altLang="ko-KR" sz="900" kern="0" dirty="0" smtClean="0"/>
                        <a:t> </a:t>
                      </a:r>
                      <a:r>
                        <a:rPr lang="ko-KR" sz="900" kern="0" dirty="0" smtClean="0"/>
                        <a:t>합리적 </a:t>
                      </a:r>
                      <a:r>
                        <a:rPr lang="ko-KR" sz="900" kern="0" dirty="0"/>
                        <a:t>의사결정 능력 </a:t>
                      </a:r>
                      <a:r>
                        <a:rPr lang="ko-KR" sz="900" kern="0" dirty="0" smtClean="0"/>
                        <a:t>습득</a:t>
                      </a:r>
                      <a:endParaRPr lang="en-US" altLang="ko-KR" sz="900" kern="0" dirty="0" smtClean="0"/>
                    </a:p>
                    <a:p>
                      <a:pPr marL="0" lvl="0" indent="-80010" algn="l" defTabSz="914400" rtl="0" eaLnBrk="1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  <a:buSzPts val="1000"/>
                        <a:buFont typeface="돋움"/>
                        <a:buNone/>
                      </a:pPr>
                      <a:r>
                        <a:rPr lang="en-US" altLang="ko-KR" sz="900" kern="0" dirty="0" smtClean="0"/>
                        <a:t> </a:t>
                      </a:r>
                      <a:r>
                        <a:rPr lang="ko-KR" sz="900" kern="0" dirty="0" smtClean="0"/>
                        <a:t>경영의 </a:t>
                      </a:r>
                      <a:r>
                        <a:rPr lang="ko-KR" sz="900" kern="0" dirty="0"/>
                        <a:t>효율성과 </a:t>
                      </a:r>
                      <a:r>
                        <a:rPr lang="ko-KR" sz="900" kern="0" dirty="0" err="1"/>
                        <a:t>효과성</a:t>
                      </a:r>
                      <a:r>
                        <a:rPr lang="ko-KR" sz="900" kern="0" dirty="0"/>
                        <a:t> 제고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9528" marR="29528" marT="0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ko-KR" altLang="en-US" sz="900" ker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2949" marR="42949" marT="38177" marB="38177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ko-KR" altLang="en-US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2949" marR="42949" marT="38177" marB="38177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4853"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 dirty="0"/>
                        <a:t>대상 및 시간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9528" marR="29528" marT="0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indent="-8001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900" kern="0" dirty="0" smtClean="0"/>
                        <a:t> </a:t>
                      </a:r>
                      <a:r>
                        <a:rPr lang="ko-KR" sz="900" kern="0" dirty="0" smtClean="0"/>
                        <a:t>대상</a:t>
                      </a:r>
                      <a:r>
                        <a:rPr lang="en-US" sz="900" kern="0" dirty="0" smtClean="0"/>
                        <a:t> </a:t>
                      </a:r>
                      <a:r>
                        <a:rPr lang="en-US" sz="900" kern="0" dirty="0"/>
                        <a:t>: </a:t>
                      </a:r>
                      <a:r>
                        <a:rPr lang="ko-KR" sz="900" kern="0" dirty="0"/>
                        <a:t>관리자</a:t>
                      </a:r>
                      <a:r>
                        <a:rPr lang="en-US" sz="900" kern="0" dirty="0"/>
                        <a:t>, </a:t>
                      </a:r>
                      <a:r>
                        <a:rPr lang="ko-KR" sz="900" kern="0" dirty="0"/>
                        <a:t>팀장</a:t>
                      </a:r>
                      <a:r>
                        <a:rPr lang="en-US" sz="900" kern="0" dirty="0"/>
                        <a:t>, </a:t>
                      </a:r>
                      <a:r>
                        <a:rPr lang="ko-KR" sz="900" kern="0" dirty="0"/>
                        <a:t>대리</a:t>
                      </a:r>
                      <a:r>
                        <a:rPr lang="en-US" sz="900" kern="0" dirty="0"/>
                        <a:t>, </a:t>
                      </a:r>
                      <a:r>
                        <a:rPr lang="ko-KR" sz="900" kern="0" dirty="0"/>
                        <a:t>리더</a:t>
                      </a:r>
                    </a:p>
                    <a:p>
                      <a:pPr marL="0" indent="-8001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900" kern="0" dirty="0" smtClean="0"/>
                        <a:t> </a:t>
                      </a:r>
                      <a:r>
                        <a:rPr lang="ko-KR" sz="900" kern="0" dirty="0" smtClean="0"/>
                        <a:t>인원</a:t>
                      </a:r>
                      <a:r>
                        <a:rPr lang="en-US" sz="900" kern="0" dirty="0" smtClean="0"/>
                        <a:t> </a:t>
                      </a:r>
                      <a:r>
                        <a:rPr lang="en-US" sz="900" kern="0" dirty="0"/>
                        <a:t>: </a:t>
                      </a:r>
                      <a:r>
                        <a:rPr lang="ko-KR" altLang="en-US" sz="900" kern="100" dirty="0" smtClean="0"/>
                        <a:t>협의</a:t>
                      </a:r>
                      <a:endParaRPr lang="ko-KR" sz="900" kern="0" dirty="0"/>
                    </a:p>
                    <a:p>
                      <a:pPr marL="0" indent="-8001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900" kern="0" dirty="0" smtClean="0"/>
                        <a:t> </a:t>
                      </a:r>
                      <a:r>
                        <a:rPr lang="ko-KR" sz="900" kern="0" dirty="0" smtClean="0"/>
                        <a:t>시간</a:t>
                      </a:r>
                      <a:r>
                        <a:rPr lang="en-US" sz="900" kern="0" dirty="0" smtClean="0"/>
                        <a:t> </a:t>
                      </a:r>
                      <a:r>
                        <a:rPr lang="en-US" sz="900" kern="0" dirty="0"/>
                        <a:t>: 21H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9528" marR="29528" marT="0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ko-KR" altLang="en-US" sz="900" ker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2949" marR="42949" marT="38177" marB="38177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ko-KR" altLang="en-US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2949" marR="42949" marT="38177" marB="38177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8503">
                <a:tc gridSpan="4"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ko-KR" altLang="en-US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9528" marR="29528" marT="0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ko-KR" altLang="en-US" sz="900" ker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2949" marR="42949" marT="38177" marB="38177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ko-KR" altLang="en-US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2949" marR="42949" marT="38177" marB="38177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65868"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 dirty="0"/>
                        <a:t>주 제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2370" marR="22370" marT="39768" marB="39768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 dirty="0"/>
                        <a:t>학 </a:t>
                      </a:r>
                      <a:r>
                        <a:rPr lang="ko-KR" sz="900" kern="0" dirty="0" err="1"/>
                        <a:t>습</a:t>
                      </a:r>
                      <a:r>
                        <a:rPr lang="ko-KR" sz="900" kern="0" dirty="0"/>
                        <a:t> 내 용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2370" marR="22370" marT="39768" marB="39768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 dirty="0"/>
                        <a:t>시 간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2370" marR="22370" marT="39768" marB="39768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 dirty="0"/>
                        <a:t>학습방법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2370" marR="22370" marT="39768" marB="39768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70721"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 dirty="0"/>
                        <a:t>프롤로그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2370" marR="22370" marT="39768" marB="39768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8001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 dirty="0" smtClean="0"/>
                        <a:t> - </a:t>
                      </a:r>
                      <a:r>
                        <a:rPr lang="ko-KR" sz="900" kern="0" dirty="0"/>
                        <a:t>과정 소개</a:t>
                      </a:r>
                    </a:p>
                    <a:p>
                      <a:pPr marL="0" indent="-8001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 dirty="0" smtClean="0"/>
                        <a:t> - </a:t>
                      </a:r>
                      <a:r>
                        <a:rPr lang="ko-KR" sz="900" kern="0" dirty="0"/>
                        <a:t>우리들의 규칙들</a:t>
                      </a:r>
                    </a:p>
                    <a:p>
                      <a:pPr marL="0" indent="-8001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 dirty="0" smtClean="0"/>
                        <a:t> - </a:t>
                      </a:r>
                      <a:r>
                        <a:rPr lang="ko-KR" sz="900" kern="0" dirty="0"/>
                        <a:t>학습에서 기대하는 것들</a:t>
                      </a:r>
                    </a:p>
                    <a:p>
                      <a:pPr marL="0" indent="-8001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 dirty="0" smtClean="0"/>
                        <a:t> - </a:t>
                      </a:r>
                      <a:r>
                        <a:rPr lang="ko-KR" sz="900" kern="0" dirty="0"/>
                        <a:t>학습 팀 구성 발표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2370" marR="22370" marT="39768" marB="39768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/>
                        <a:t>1.0H</a:t>
                      </a:r>
                      <a:endParaRPr lang="ko-KR" sz="900" ker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2370" marR="22370" marT="39768" marB="39768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/>
                        <a:t>실습</a:t>
                      </a:r>
                      <a:endParaRPr lang="ko-KR" sz="900" ker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2370" marR="22370" marT="39768" marB="39768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939005"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 dirty="0"/>
                        <a:t> [M1]</a:t>
                      </a:r>
                      <a:br>
                        <a:rPr lang="en-US" sz="900" kern="0" dirty="0"/>
                      </a:br>
                      <a:r>
                        <a:rPr lang="ko-KR" sz="900" kern="0" dirty="0"/>
                        <a:t>문제의식 및</a:t>
                      </a:r>
                    </a:p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 dirty="0"/>
                        <a:t>문제해결 프로세스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2370" marR="22370" marT="39768" marB="39768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8001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 dirty="0" smtClean="0"/>
                        <a:t> - </a:t>
                      </a:r>
                      <a:r>
                        <a:rPr lang="ko-KR" sz="900" kern="0" dirty="0"/>
                        <a:t>문제해결 사례연구</a:t>
                      </a:r>
                      <a:r>
                        <a:rPr lang="en-US" sz="900" kern="0" dirty="0"/>
                        <a:t/>
                      </a:r>
                      <a:br>
                        <a:rPr lang="en-US" sz="900" kern="0" dirty="0"/>
                      </a:br>
                      <a:r>
                        <a:rPr lang="en-US" sz="900" kern="0" dirty="0" smtClean="0"/>
                        <a:t> - </a:t>
                      </a:r>
                      <a:r>
                        <a:rPr lang="ko-KR" sz="900" kern="0" dirty="0"/>
                        <a:t>문제발생 유형</a:t>
                      </a:r>
                      <a:r>
                        <a:rPr lang="en-US" sz="900" kern="0" dirty="0"/>
                        <a:t/>
                      </a:r>
                      <a:br>
                        <a:rPr lang="en-US" sz="900" kern="0" dirty="0"/>
                      </a:br>
                      <a:r>
                        <a:rPr lang="en-US" sz="900" kern="0" dirty="0" smtClean="0"/>
                        <a:t> - </a:t>
                      </a:r>
                      <a:r>
                        <a:rPr lang="ko-KR" sz="900" kern="0" dirty="0"/>
                        <a:t>문제의식</a:t>
                      </a:r>
                    </a:p>
                    <a:p>
                      <a:pPr marL="0" indent="-8001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 dirty="0" smtClean="0"/>
                        <a:t> - </a:t>
                      </a:r>
                      <a:r>
                        <a:rPr lang="ko-KR" sz="900" kern="0" dirty="0"/>
                        <a:t>문제 해결 프로세스</a:t>
                      </a:r>
                    </a:p>
                    <a:p>
                      <a:pPr marL="0" indent="-8001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 dirty="0" smtClean="0"/>
                        <a:t> - </a:t>
                      </a:r>
                      <a:r>
                        <a:rPr lang="ko-KR" sz="900" kern="0" dirty="0"/>
                        <a:t>자사 문제해결 사례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2370" marR="22370" marT="39768" marB="39768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/>
                        <a:t>7.0H</a:t>
                      </a:r>
                      <a:endParaRPr lang="ko-KR" sz="900" ker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2370" marR="22370" marT="39768" marB="39768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/>
                        <a:t>실습</a:t>
                      </a:r>
                    </a:p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/>
                        <a:t>사례연구</a:t>
                      </a:r>
                    </a:p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/>
                        <a:t>강의</a:t>
                      </a:r>
                    </a:p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/>
                        <a:t>VTR</a:t>
                      </a:r>
                      <a:endParaRPr lang="ko-KR" sz="900" ker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2370" marR="22370" marT="39768" marB="39768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107290"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/>
                        <a:t>[M2]</a:t>
                      </a:r>
                      <a:br>
                        <a:rPr lang="en-US" sz="900" kern="0"/>
                      </a:br>
                      <a:r>
                        <a:rPr lang="ko-KR" sz="900" kern="0"/>
                        <a:t>의사결정 프로세스</a:t>
                      </a:r>
                      <a:endParaRPr lang="ko-KR" sz="900" ker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2370" marR="22370" marT="39768" marB="39768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8001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 dirty="0" smtClean="0"/>
                        <a:t> - </a:t>
                      </a:r>
                      <a:r>
                        <a:rPr lang="ko-KR" sz="900" kern="0" dirty="0"/>
                        <a:t>의사결정이란</a:t>
                      </a:r>
                      <a:r>
                        <a:rPr lang="en-US" sz="900" kern="0" dirty="0"/>
                        <a:t/>
                      </a:r>
                      <a:br>
                        <a:rPr lang="en-US" sz="900" kern="0" dirty="0"/>
                      </a:br>
                      <a:r>
                        <a:rPr lang="en-US" sz="900" kern="0" dirty="0" smtClean="0"/>
                        <a:t> - </a:t>
                      </a:r>
                      <a:r>
                        <a:rPr lang="ko-KR" sz="900" kern="0" dirty="0"/>
                        <a:t>의사결정의 목표</a:t>
                      </a:r>
                      <a:r>
                        <a:rPr lang="en-US" sz="900" kern="0" dirty="0"/>
                        <a:t/>
                      </a:r>
                      <a:br>
                        <a:rPr lang="en-US" sz="900" kern="0" dirty="0"/>
                      </a:br>
                      <a:r>
                        <a:rPr lang="en-US" sz="900" kern="0" dirty="0" smtClean="0"/>
                        <a:t> - </a:t>
                      </a:r>
                      <a:r>
                        <a:rPr lang="ko-KR" sz="900" kern="0" dirty="0"/>
                        <a:t>대안의 작성</a:t>
                      </a:r>
                      <a:r>
                        <a:rPr lang="en-US" sz="900" kern="0" dirty="0"/>
                        <a:t/>
                      </a:r>
                      <a:br>
                        <a:rPr lang="en-US" sz="900" kern="0" dirty="0"/>
                      </a:br>
                      <a:r>
                        <a:rPr lang="en-US" sz="900" kern="0" dirty="0" smtClean="0"/>
                        <a:t> - </a:t>
                      </a:r>
                      <a:r>
                        <a:rPr lang="ko-KR" sz="900" kern="0" dirty="0" err="1"/>
                        <a:t>리스크의</a:t>
                      </a:r>
                      <a:r>
                        <a:rPr lang="ko-KR" sz="900" kern="0" dirty="0"/>
                        <a:t> 검토</a:t>
                      </a:r>
                    </a:p>
                    <a:p>
                      <a:pPr marL="0" indent="-8001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 dirty="0" smtClean="0"/>
                        <a:t> - </a:t>
                      </a:r>
                      <a:r>
                        <a:rPr lang="ko-KR" sz="900" kern="0" dirty="0" err="1"/>
                        <a:t>리스크에</a:t>
                      </a:r>
                      <a:r>
                        <a:rPr lang="ko-KR" sz="900" kern="0" dirty="0"/>
                        <a:t> 대한 대책</a:t>
                      </a:r>
                    </a:p>
                    <a:p>
                      <a:pPr marL="0" indent="-8001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 dirty="0" smtClean="0"/>
                        <a:t> - </a:t>
                      </a:r>
                      <a:r>
                        <a:rPr lang="ko-KR" sz="900" kern="0" dirty="0"/>
                        <a:t>최종 안의 결정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2370" marR="22370" marT="39768" marB="39768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 dirty="0"/>
                        <a:t>6.0H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2370" marR="22370" marT="39768" marB="39768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/>
                        <a:t>실습</a:t>
                      </a:r>
                    </a:p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/>
                        <a:t>사례연구</a:t>
                      </a:r>
                    </a:p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/>
                        <a:t>강의</a:t>
                      </a:r>
                      <a:endParaRPr lang="ko-KR" sz="900" ker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2370" marR="22370" marT="39768" marB="39768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107290"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/>
                        <a:t>[M3]</a:t>
                      </a:r>
                      <a:br>
                        <a:rPr lang="en-US" sz="900" kern="0"/>
                      </a:br>
                      <a:r>
                        <a:rPr lang="ko-KR" sz="900" kern="0"/>
                        <a:t>상황 분석 프로세스</a:t>
                      </a:r>
                      <a:endParaRPr lang="ko-KR" sz="900" ker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2370" marR="22370" marT="39768" marB="39768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8001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 dirty="0" smtClean="0"/>
                        <a:t> - </a:t>
                      </a:r>
                      <a:r>
                        <a:rPr lang="ko-KR" sz="900" kern="0" dirty="0"/>
                        <a:t>관심사의 열거</a:t>
                      </a:r>
                      <a:r>
                        <a:rPr lang="en-US" sz="900" kern="0" dirty="0"/>
                        <a:t/>
                      </a:r>
                      <a:br>
                        <a:rPr lang="en-US" sz="900" kern="0" dirty="0"/>
                      </a:br>
                      <a:r>
                        <a:rPr lang="en-US" sz="900" kern="0" dirty="0" smtClean="0"/>
                        <a:t> - </a:t>
                      </a:r>
                      <a:r>
                        <a:rPr lang="ko-KR" sz="900" kern="0" dirty="0"/>
                        <a:t>관심사의 명확화</a:t>
                      </a:r>
                      <a:r>
                        <a:rPr lang="en-US" sz="900" kern="0" dirty="0"/>
                        <a:t/>
                      </a:r>
                      <a:br>
                        <a:rPr lang="en-US" sz="900" kern="0" dirty="0"/>
                      </a:br>
                      <a:r>
                        <a:rPr lang="en-US" sz="900" kern="0" dirty="0" smtClean="0"/>
                        <a:t> - </a:t>
                      </a:r>
                      <a:r>
                        <a:rPr lang="ko-KR" sz="900" kern="0" dirty="0"/>
                        <a:t>관심사 과제화</a:t>
                      </a:r>
                      <a:r>
                        <a:rPr lang="en-US" sz="900" kern="0" dirty="0"/>
                        <a:t/>
                      </a:r>
                      <a:br>
                        <a:rPr lang="en-US" sz="900" kern="0" dirty="0"/>
                      </a:br>
                      <a:r>
                        <a:rPr lang="en-US" sz="900" kern="0" dirty="0" smtClean="0"/>
                        <a:t> - </a:t>
                      </a:r>
                      <a:r>
                        <a:rPr lang="ko-KR" sz="900" kern="0" dirty="0"/>
                        <a:t>우선 순위의 평가</a:t>
                      </a:r>
                      <a:r>
                        <a:rPr lang="en-US" sz="900" kern="0" dirty="0"/>
                        <a:t>,</a:t>
                      </a:r>
                      <a:r>
                        <a:rPr lang="ko-KR" sz="900" kern="0" dirty="0"/>
                        <a:t>설정</a:t>
                      </a:r>
                    </a:p>
                    <a:p>
                      <a:pPr marL="0" indent="-8001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 dirty="0" smtClean="0"/>
                        <a:t> - </a:t>
                      </a:r>
                      <a:r>
                        <a:rPr lang="ko-KR" sz="900" kern="0" dirty="0"/>
                        <a:t>분석 기법 선정</a:t>
                      </a:r>
                    </a:p>
                    <a:p>
                      <a:pPr marL="0" indent="-8001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 dirty="0" smtClean="0"/>
                        <a:t> - </a:t>
                      </a:r>
                      <a:r>
                        <a:rPr lang="ko-KR" sz="900" kern="0" dirty="0"/>
                        <a:t>책임자 선정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2370" marR="22370" marT="39768" marB="39768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/>
                        <a:t>3.0H</a:t>
                      </a:r>
                      <a:endParaRPr lang="ko-KR" sz="900" ker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2370" marR="22370" marT="39768" marB="39768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 dirty="0"/>
                        <a:t>실습</a:t>
                      </a:r>
                    </a:p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 dirty="0"/>
                        <a:t>사례연구</a:t>
                      </a:r>
                    </a:p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 dirty="0"/>
                        <a:t>강의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2370" marR="22370" marT="39768" marB="39768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107290"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/>
                        <a:t>[M4]</a:t>
                      </a:r>
                      <a:br>
                        <a:rPr lang="en-US" sz="900" kern="0"/>
                      </a:br>
                      <a:r>
                        <a:rPr lang="ko-KR" sz="900" kern="0"/>
                        <a:t>잠재 리스크 </a:t>
                      </a:r>
                    </a:p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/>
                        <a:t>분석 프로세스</a:t>
                      </a:r>
                      <a:endParaRPr lang="ko-KR" sz="900" ker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2370" marR="22370" marT="39768" marB="39768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8001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 dirty="0" smtClean="0"/>
                        <a:t> - </a:t>
                      </a:r>
                      <a:r>
                        <a:rPr lang="ko-KR" sz="900" kern="0" dirty="0"/>
                        <a:t>잠재 </a:t>
                      </a:r>
                      <a:r>
                        <a:rPr lang="ko-KR" sz="900" kern="0" dirty="0" err="1"/>
                        <a:t>리스크란</a:t>
                      </a:r>
                      <a:r>
                        <a:rPr lang="en-US" sz="900" kern="0" dirty="0"/>
                        <a:t/>
                      </a:r>
                      <a:br>
                        <a:rPr lang="en-US" sz="900" kern="0" dirty="0"/>
                      </a:br>
                      <a:r>
                        <a:rPr lang="en-US" sz="900" kern="0" dirty="0" smtClean="0"/>
                        <a:t> - </a:t>
                      </a:r>
                      <a:r>
                        <a:rPr lang="ko-KR" sz="900" kern="0" dirty="0"/>
                        <a:t>프로젝트의 진행 단계 설정</a:t>
                      </a:r>
                      <a:r>
                        <a:rPr lang="en-US" sz="900" kern="0" dirty="0"/>
                        <a:t/>
                      </a:r>
                      <a:br>
                        <a:rPr lang="en-US" sz="900" kern="0" dirty="0"/>
                      </a:br>
                      <a:r>
                        <a:rPr lang="en-US" sz="900" kern="0" dirty="0" smtClean="0"/>
                        <a:t> - </a:t>
                      </a:r>
                      <a:r>
                        <a:rPr lang="ko-KR" sz="900" kern="0" dirty="0" err="1"/>
                        <a:t>리스크</a:t>
                      </a:r>
                      <a:r>
                        <a:rPr lang="ko-KR" sz="900" kern="0" dirty="0"/>
                        <a:t> 발생 중대 영역 선정</a:t>
                      </a:r>
                      <a:r>
                        <a:rPr lang="en-US" sz="900" kern="0" dirty="0"/>
                        <a:t/>
                      </a:r>
                      <a:br>
                        <a:rPr lang="en-US" sz="900" kern="0" dirty="0"/>
                      </a:br>
                      <a:r>
                        <a:rPr lang="en-US" sz="900" kern="0" dirty="0" smtClean="0"/>
                        <a:t> - </a:t>
                      </a:r>
                      <a:r>
                        <a:rPr lang="ko-KR" sz="900" kern="0" dirty="0" err="1"/>
                        <a:t>리스크</a:t>
                      </a:r>
                      <a:r>
                        <a:rPr lang="ko-KR" sz="900" kern="0" dirty="0"/>
                        <a:t> 발생 검토</a:t>
                      </a:r>
                    </a:p>
                    <a:p>
                      <a:pPr marL="0" indent="-8001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 dirty="0" smtClean="0"/>
                        <a:t> - </a:t>
                      </a:r>
                      <a:r>
                        <a:rPr lang="ko-KR" sz="900" kern="0" dirty="0" err="1"/>
                        <a:t>리스크에</a:t>
                      </a:r>
                      <a:r>
                        <a:rPr lang="ko-KR" sz="900" kern="0" dirty="0"/>
                        <a:t> 대한 원인 상정</a:t>
                      </a:r>
                      <a:r>
                        <a:rPr lang="en-US" sz="900" kern="0" dirty="0"/>
                        <a:t>, </a:t>
                      </a:r>
                      <a:r>
                        <a:rPr lang="ko-KR" sz="900" kern="0" dirty="0"/>
                        <a:t>평가</a:t>
                      </a:r>
                    </a:p>
                    <a:p>
                      <a:pPr marL="0" indent="-8001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 dirty="0" smtClean="0"/>
                        <a:t> - </a:t>
                      </a:r>
                      <a:r>
                        <a:rPr lang="ko-KR" sz="900" kern="0" dirty="0"/>
                        <a:t>대책 수립</a:t>
                      </a:r>
                      <a:r>
                        <a:rPr lang="en-US" sz="900" kern="0" dirty="0"/>
                        <a:t>(</a:t>
                      </a:r>
                      <a:r>
                        <a:rPr lang="ko-KR" sz="900" kern="0" dirty="0"/>
                        <a:t>예방대책</a:t>
                      </a:r>
                      <a:r>
                        <a:rPr lang="en-US" sz="900" kern="0" dirty="0"/>
                        <a:t>, </a:t>
                      </a:r>
                      <a:r>
                        <a:rPr lang="ko-KR" sz="900" kern="0" dirty="0"/>
                        <a:t>문제발생 시 대책</a:t>
                      </a:r>
                      <a:r>
                        <a:rPr lang="en-US" sz="900" kern="0" dirty="0"/>
                        <a:t>, T/G)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2370" marR="22370" marT="39768" marB="39768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 dirty="0"/>
                        <a:t>3.0H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2370" marR="22370" marT="39768" marB="39768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 dirty="0"/>
                        <a:t>실습</a:t>
                      </a:r>
                    </a:p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 dirty="0"/>
                        <a:t>사례연구</a:t>
                      </a:r>
                    </a:p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 dirty="0"/>
                        <a:t>강의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2370" marR="22370" marT="39768" marB="39768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602437"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 dirty="0"/>
                        <a:t>[M5]</a:t>
                      </a:r>
                      <a:endParaRPr lang="ko-KR" sz="900" kern="0" dirty="0"/>
                    </a:p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 dirty="0"/>
                        <a:t>프로세스 종합 정리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2370" marR="22370" marT="39768" marB="39768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-8001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gulim"/>
                        <a:buNone/>
                      </a:pPr>
                      <a:r>
                        <a:rPr lang="en-US" altLang="ko-KR" sz="900" kern="0" dirty="0" smtClean="0"/>
                        <a:t> - </a:t>
                      </a:r>
                      <a:r>
                        <a:rPr lang="ko-KR" sz="900" kern="0" dirty="0" smtClean="0"/>
                        <a:t>종합 </a:t>
                      </a:r>
                      <a:r>
                        <a:rPr lang="ko-KR" sz="900" kern="0" dirty="0"/>
                        <a:t>정리</a:t>
                      </a:r>
                    </a:p>
                    <a:p>
                      <a:pPr marL="0" lvl="0" indent="-8001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gulim"/>
                        <a:buNone/>
                      </a:pPr>
                      <a:r>
                        <a:rPr lang="en-US" altLang="ko-KR" sz="900" kern="0" dirty="0" smtClean="0"/>
                        <a:t> - </a:t>
                      </a:r>
                      <a:r>
                        <a:rPr lang="ko-KR" sz="900" kern="0" dirty="0" smtClean="0"/>
                        <a:t>평가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2370" marR="22370" marT="39768" marB="39768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 dirty="0"/>
                        <a:t>1.0H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2370" marR="22370" marT="39768" marB="39768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 dirty="0"/>
                        <a:t>평가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2370" marR="22370" marT="39768" marB="39768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21505" name="Rectangle 1"/>
          <p:cNvSpPr>
            <a:spLocks noChangeArrowheads="1"/>
          </p:cNvSpPr>
          <p:nvPr/>
        </p:nvSpPr>
        <p:spPr bwMode="auto">
          <a:xfrm>
            <a:off x="-243408" y="670416"/>
            <a:ext cx="3369833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34290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796925" algn="l"/>
              </a:tabLst>
              <a:defRPr/>
            </a:pPr>
            <a:r>
              <a:rPr kumimoji="0" lang="ko-KR" altLang="en-US" sz="1200" b="0" i="0" u="none" strike="noStrike" kern="100" cap="none" spc="0" normalizeH="0" baseline="0" noProof="0" dirty="0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t>□ </a:t>
            </a:r>
            <a:r>
              <a:rPr kumimoji="0" lang="ko-KR" altLang="en-US" sz="1200" b="0" i="0" u="none" strike="noStrike" kern="100" cap="none" spc="0" normalizeH="0" baseline="0" noProof="0" dirty="0" err="1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t>과정명</a:t>
            </a:r>
            <a:r>
              <a:rPr kumimoji="0" lang="ko-KR" altLang="en-US" sz="1200" b="0" i="0" u="none" strike="noStrike" kern="100" cap="none" spc="0" normalizeH="0" baseline="0" noProof="0" dirty="0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t> </a:t>
            </a:r>
            <a:r>
              <a:rPr kumimoji="0" lang="en-US" altLang="ko-KR" sz="1200" b="0" i="0" u="none" strike="noStrike" kern="100" cap="none" spc="0" normalizeH="0" baseline="0" noProof="0" dirty="0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t>: </a:t>
            </a:r>
            <a:r>
              <a:rPr kumimoji="0" lang="ko-KR" altLang="en-US" sz="1200" b="0" i="0" u="none" strike="noStrike" kern="100" cap="none" spc="0" normalizeH="0" baseline="0" noProof="0" dirty="0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t>문제해결과 의사결정 과정</a:t>
            </a:r>
          </a:p>
          <a:p>
            <a:pPr marL="0" marR="0" lvl="0" indent="34290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796925" algn="l"/>
              </a:tabLst>
              <a:defRPr/>
            </a:pPr>
            <a:r>
              <a:rPr kumimoji="0" lang="ko-KR" altLang="en-US" sz="1200" b="0" i="0" u="none" strike="noStrike" kern="100" cap="none" spc="0" normalizeH="0" baseline="0" noProof="0" dirty="0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t>□ 분류 </a:t>
            </a:r>
            <a:r>
              <a:rPr kumimoji="0" lang="en-US" altLang="ko-KR" sz="1200" b="0" i="0" u="none" strike="noStrike" kern="100" cap="none" spc="0" normalizeH="0" baseline="0" noProof="0" dirty="0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t>: </a:t>
            </a:r>
            <a:r>
              <a:rPr kumimoji="0" lang="ko-KR" altLang="en-US" sz="1200" b="0" i="0" u="none" strike="noStrike" kern="100" cap="none" spc="0" normalizeH="0" baseline="0" noProof="0" dirty="0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t>경영</a:t>
            </a:r>
            <a:r>
              <a:rPr kumimoji="0" lang="en-US" altLang="ko-KR" sz="1200" b="0" i="0" u="none" strike="noStrike" kern="100" cap="none" spc="0" normalizeH="0" baseline="0" noProof="0" dirty="0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t>•</a:t>
            </a:r>
            <a:r>
              <a:rPr kumimoji="0" lang="ko-KR" altLang="en-US" sz="1200" b="0" i="0" u="none" strike="noStrike" kern="100" cap="none" spc="0" normalizeH="0" baseline="0" noProof="0" dirty="0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t>기획</a:t>
            </a:r>
            <a:r>
              <a:rPr kumimoji="0" lang="en-US" altLang="ko-KR" sz="1200" b="0" i="0" u="none" strike="noStrike" kern="100" cap="none" spc="0" normalizeH="0" baseline="0" noProof="0" dirty="0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t>/</a:t>
            </a:r>
            <a:r>
              <a:rPr kumimoji="0" lang="ko-KR" altLang="en-US" sz="1200" b="0" i="0" u="none" strike="noStrike" kern="100" cap="none" spc="0" normalizeH="0" baseline="0" noProof="0" dirty="0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t>문제해결과 의사결정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60504" y="214092"/>
            <a:ext cx="6508856" cy="369332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>
                    <a:lumMod val="85000"/>
                  </a:prstClr>
                </a:solidFill>
                <a:effectLst/>
                <a:uLnTx/>
                <a:uFillTx/>
                <a:latin typeface="타이포_팩토리 M" pitchFamily="18" charset="-127"/>
                <a:ea typeface="타이포_팩토리 M" pitchFamily="18" charset="-127"/>
                <a:cs typeface="+mn-cs"/>
              </a:rPr>
              <a:t>과정 및 구성 내용</a:t>
            </a:r>
            <a:endParaRPr kumimoji="0" lang="ko-KR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85000"/>
                </a:prstClr>
              </a:solidFill>
              <a:effectLst/>
              <a:uLnTx/>
              <a:uFillTx/>
              <a:latin typeface="타이포_팩토리 M" pitchFamily="18" charset="-127"/>
              <a:ea typeface="타이포_팩토리 M" pitchFamily="18" charset="-127"/>
              <a:cs typeface="+mn-cs"/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A848D27-6122-49BD-8FF1-8EA2358648D9}" type="slidenum">
              <a:rPr kumimoji="0" lang="ko-KR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pPr marL="0" marR="0" lvl="0" indent="0" algn="r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ko-KR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맑은 고딕"/>
              <a:ea typeface="맑은 고딕" panose="020B0503020000020004" pitchFamily="50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73904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내용 개체 틀 3"/>
          <p:cNvGraphicFramePr>
            <a:graphicFrameLocks noGrp="1"/>
          </p:cNvGraphicFramePr>
          <p:nvPr>
            <p:ph idx="4294967295"/>
          </p:nvPr>
        </p:nvGraphicFramePr>
        <p:xfrm>
          <a:off x="188641" y="1417110"/>
          <a:ext cx="6480719" cy="6968508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101661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3703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5981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6726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922642"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 dirty="0"/>
                        <a:t>목적 및 개요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5728" marR="35728" marT="0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lvl="0" indent="-80010" algn="l" defTabSz="9144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  <a:buSzPts val="1000"/>
                        <a:buFont typeface="돋움"/>
                        <a:buNone/>
                      </a:pPr>
                      <a:r>
                        <a:rPr lang="en-US" altLang="ko-KR" sz="900" kern="0" dirty="0" smtClean="0"/>
                        <a:t> </a:t>
                      </a:r>
                      <a:r>
                        <a:rPr lang="ko-KR" sz="900" kern="0" dirty="0" smtClean="0"/>
                        <a:t>조직원은 </a:t>
                      </a:r>
                      <a:r>
                        <a:rPr lang="ko-KR" sz="900" kern="0" dirty="0"/>
                        <a:t>예상되는 결정사항을 보고하고 조직리더는 이를 분석하여 신속하고 정확한 의사결정을 </a:t>
                      </a:r>
                      <a:r>
                        <a:rPr lang="en-US" altLang="ko-KR" sz="900" kern="0" dirty="0" smtClean="0"/>
                        <a:t> </a:t>
                      </a:r>
                    </a:p>
                    <a:p>
                      <a:pPr marL="0" lvl="0" indent="-80010" algn="l" defTabSz="9144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  <a:buSzPts val="1000"/>
                        <a:buFont typeface="돋움"/>
                        <a:buNone/>
                      </a:pPr>
                      <a:r>
                        <a:rPr lang="en-US" altLang="ko-KR" sz="900" kern="0" dirty="0" smtClean="0"/>
                        <a:t> </a:t>
                      </a:r>
                      <a:r>
                        <a:rPr lang="ko-KR" sz="900" kern="0" dirty="0" err="1" smtClean="0"/>
                        <a:t>해야합니다</a:t>
                      </a:r>
                      <a:r>
                        <a:rPr lang="en-US" sz="900" kern="0" dirty="0"/>
                        <a:t>. </a:t>
                      </a:r>
                      <a:r>
                        <a:rPr lang="ko-KR" sz="900" kern="0" dirty="0"/>
                        <a:t>아무리 사소한 결정이라도 신속함과 정확성이 결여된 의사결정은 조직에 치명적인 타격을 </a:t>
                      </a:r>
                      <a:r>
                        <a:rPr lang="en-US" altLang="ko-KR" sz="900" kern="0" dirty="0" smtClean="0"/>
                        <a:t> </a:t>
                      </a:r>
                    </a:p>
                    <a:p>
                      <a:pPr marL="0" lvl="0" indent="-80010" algn="l" defTabSz="9144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  <a:buSzPts val="1000"/>
                        <a:buFont typeface="돋움"/>
                        <a:buNone/>
                      </a:pPr>
                      <a:r>
                        <a:rPr lang="en-US" altLang="ko-KR" sz="900" kern="0" dirty="0" smtClean="0"/>
                        <a:t> </a:t>
                      </a:r>
                      <a:r>
                        <a:rPr lang="ko-KR" sz="900" kern="0" dirty="0" smtClean="0"/>
                        <a:t>줄 </a:t>
                      </a:r>
                      <a:r>
                        <a:rPr lang="ko-KR" sz="900" kern="0" dirty="0"/>
                        <a:t>수도 있습니다</a:t>
                      </a:r>
                      <a:r>
                        <a:rPr lang="en-US" sz="900" kern="0" dirty="0"/>
                        <a:t>. </a:t>
                      </a:r>
                      <a:r>
                        <a:rPr lang="ko-KR" sz="900" kern="0" dirty="0"/>
                        <a:t>본 과정은 이토록 중요한 의사결정에 대해 전략적으로 접근하여 가장 객관적이고 </a:t>
                      </a:r>
                      <a:r>
                        <a:rPr lang="en-US" altLang="ko-KR" sz="900" kern="0" dirty="0" smtClean="0"/>
                        <a:t> </a:t>
                      </a:r>
                    </a:p>
                    <a:p>
                      <a:pPr marL="0" lvl="0" indent="-80010" algn="l" defTabSz="9144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  <a:buSzPts val="1000"/>
                        <a:buFont typeface="돋움"/>
                        <a:buNone/>
                      </a:pPr>
                      <a:r>
                        <a:rPr lang="en-US" altLang="ko-KR" sz="900" kern="0" dirty="0" smtClean="0"/>
                        <a:t> </a:t>
                      </a:r>
                      <a:r>
                        <a:rPr lang="ko-KR" sz="900" kern="0" dirty="0" smtClean="0"/>
                        <a:t>효율적인 </a:t>
                      </a:r>
                      <a:r>
                        <a:rPr lang="ko-KR" sz="900" kern="0" dirty="0"/>
                        <a:t>의사결정이 가능하도록 도와줍니다</a:t>
                      </a:r>
                      <a:r>
                        <a:rPr lang="en-US" sz="900" kern="0" dirty="0"/>
                        <a:t>.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5728" marR="35728" marT="0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ko-KR" altLang="en-US" sz="900" ker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1968" marR="51968" marT="46193" marB="4619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ko-KR" altLang="en-US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1968" marR="51968" marT="46193" marB="46193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07440"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 dirty="0"/>
                        <a:t>기대효과 및</a:t>
                      </a:r>
                      <a:r>
                        <a:rPr lang="en-US" sz="900" kern="0" dirty="0"/>
                        <a:t/>
                      </a:r>
                      <a:br>
                        <a:rPr lang="en-US" sz="900" kern="0" dirty="0"/>
                      </a:br>
                      <a:r>
                        <a:rPr lang="ko-KR" sz="900" kern="0" dirty="0"/>
                        <a:t>특징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5728" marR="35728" marT="0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lvl="0" indent="-80010" algn="l" defTabSz="914400" rtl="0" eaLnBrk="1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  <a:buSzPts val="1000"/>
                        <a:buFont typeface="돋움"/>
                        <a:buNone/>
                      </a:pPr>
                      <a:r>
                        <a:rPr lang="en-US" altLang="ko-KR" sz="900" kern="0" dirty="0" smtClean="0"/>
                        <a:t> </a:t>
                      </a:r>
                      <a:r>
                        <a:rPr lang="ko-KR" sz="900" kern="0" dirty="0" smtClean="0"/>
                        <a:t>의사결정의 </a:t>
                      </a:r>
                      <a:r>
                        <a:rPr lang="ko-KR" sz="900" kern="0" dirty="0"/>
                        <a:t>전략적 접근 필요성을 인식하고 이해한다</a:t>
                      </a:r>
                      <a:r>
                        <a:rPr lang="en-US" sz="900" kern="0" dirty="0"/>
                        <a:t>.</a:t>
                      </a:r>
                      <a:endParaRPr lang="ko-KR" sz="900" kern="0" dirty="0"/>
                    </a:p>
                    <a:p>
                      <a:pPr marL="0" lvl="0" indent="-80010" algn="l" defTabSz="914400" rtl="0" eaLnBrk="1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  <a:buSzPts val="1000"/>
                        <a:buFont typeface="돋움"/>
                        <a:buNone/>
                      </a:pPr>
                      <a:r>
                        <a:rPr lang="en-US" altLang="ko-KR" sz="900" kern="0" dirty="0" smtClean="0"/>
                        <a:t> </a:t>
                      </a:r>
                      <a:r>
                        <a:rPr lang="ko-KR" sz="900" kern="0" dirty="0" smtClean="0"/>
                        <a:t>의사결정 </a:t>
                      </a:r>
                      <a:r>
                        <a:rPr lang="ko-KR" sz="900" kern="0" dirty="0"/>
                        <a:t>방식 프로세스에 대해 연구하고 의사결정에 활용되는 기법을 습득한다</a:t>
                      </a:r>
                      <a:r>
                        <a:rPr lang="en-US" sz="900" kern="0" dirty="0"/>
                        <a:t>.</a:t>
                      </a:r>
                      <a:endParaRPr lang="ko-KR" sz="900" kern="0" dirty="0"/>
                    </a:p>
                    <a:p>
                      <a:pPr marL="0" lvl="0" indent="-80010" algn="l" defTabSz="914400" rtl="0" eaLnBrk="1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  <a:buSzPts val="1000"/>
                        <a:buFont typeface="돋움"/>
                        <a:buNone/>
                      </a:pPr>
                      <a:r>
                        <a:rPr lang="en-US" altLang="ko-KR" sz="900" kern="0" dirty="0" smtClean="0"/>
                        <a:t> </a:t>
                      </a:r>
                      <a:r>
                        <a:rPr lang="ko-KR" sz="900" kern="0" dirty="0" smtClean="0"/>
                        <a:t>빠르고 </a:t>
                      </a:r>
                      <a:r>
                        <a:rPr lang="ko-KR" sz="900" kern="0" dirty="0"/>
                        <a:t>명확한 의사결정을 통해 업무 효율을 높일 수 있다</a:t>
                      </a:r>
                      <a:r>
                        <a:rPr lang="en-US" sz="900" kern="0" dirty="0"/>
                        <a:t>.</a:t>
                      </a:r>
                      <a:endParaRPr lang="ko-KR" sz="900" kern="0" dirty="0"/>
                    </a:p>
                    <a:p>
                      <a:pPr marL="0" lvl="0" indent="-80010" algn="l" defTabSz="914400" rtl="0" eaLnBrk="1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  <a:buSzPts val="1000"/>
                        <a:buFont typeface="돋움"/>
                        <a:buNone/>
                      </a:pPr>
                      <a:r>
                        <a:rPr lang="en-US" altLang="ko-KR" sz="900" kern="0" dirty="0" smtClean="0"/>
                        <a:t> </a:t>
                      </a:r>
                      <a:r>
                        <a:rPr lang="ko-KR" sz="900" kern="0" dirty="0" smtClean="0"/>
                        <a:t>상황진단</a:t>
                      </a:r>
                      <a:r>
                        <a:rPr lang="en-US" sz="900" kern="0" dirty="0"/>
                        <a:t>, </a:t>
                      </a:r>
                      <a:r>
                        <a:rPr lang="ko-KR" sz="900" kern="0" dirty="0"/>
                        <a:t>문제분석</a:t>
                      </a:r>
                      <a:r>
                        <a:rPr lang="en-US" sz="900" kern="0" dirty="0"/>
                        <a:t>, </a:t>
                      </a:r>
                      <a:r>
                        <a:rPr lang="ko-KR" sz="900" kern="0" dirty="0"/>
                        <a:t>결정검증</a:t>
                      </a:r>
                      <a:r>
                        <a:rPr lang="en-US" sz="900" kern="0" dirty="0"/>
                        <a:t>, </a:t>
                      </a:r>
                      <a:r>
                        <a:rPr lang="ko-KR" sz="900" kern="0" dirty="0"/>
                        <a:t>기획분석 등 분석기법을 통해 합리적인 의사결정이 가능해진다</a:t>
                      </a:r>
                      <a:r>
                        <a:rPr lang="en-US" sz="900" kern="0" dirty="0"/>
                        <a:t>.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5728" marR="35728" marT="0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ko-KR" altLang="en-US" sz="900" ker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1968" marR="51968" marT="46193" marB="4619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ko-KR" altLang="en-US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1968" marR="51968" marT="46193" marB="46193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6720"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 dirty="0"/>
                        <a:t>대상 및 시간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5728" marR="35728" marT="0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indent="-8001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900" kern="0" dirty="0" smtClean="0"/>
                        <a:t> </a:t>
                      </a:r>
                      <a:r>
                        <a:rPr lang="ko-KR" sz="900" kern="0" dirty="0" smtClean="0"/>
                        <a:t>대상</a:t>
                      </a:r>
                      <a:r>
                        <a:rPr lang="en-US" sz="900" kern="0" dirty="0" smtClean="0"/>
                        <a:t> </a:t>
                      </a:r>
                      <a:r>
                        <a:rPr lang="en-US" sz="900" kern="0" dirty="0"/>
                        <a:t>: </a:t>
                      </a:r>
                      <a:r>
                        <a:rPr lang="ko-KR" sz="900" kern="0" dirty="0" err="1"/>
                        <a:t>전사원</a:t>
                      </a:r>
                      <a:endParaRPr lang="ko-KR" sz="900" kern="0" dirty="0"/>
                    </a:p>
                    <a:p>
                      <a:pPr marL="0" indent="-8001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900" kern="0" dirty="0" smtClean="0"/>
                        <a:t> </a:t>
                      </a:r>
                      <a:r>
                        <a:rPr lang="ko-KR" sz="900" kern="0" dirty="0" smtClean="0"/>
                        <a:t>인원</a:t>
                      </a:r>
                      <a:r>
                        <a:rPr lang="en-US" sz="900" kern="0" dirty="0" smtClean="0"/>
                        <a:t> </a:t>
                      </a:r>
                      <a:r>
                        <a:rPr lang="en-US" sz="900" kern="0" dirty="0"/>
                        <a:t>: </a:t>
                      </a:r>
                      <a:r>
                        <a:rPr lang="ko-KR" altLang="en-US" sz="900" kern="100" dirty="0" smtClean="0"/>
                        <a:t>협의</a:t>
                      </a:r>
                      <a:endParaRPr lang="ko-KR" sz="900" kern="0" dirty="0"/>
                    </a:p>
                    <a:p>
                      <a:pPr marL="0" indent="-8001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900" kern="0" dirty="0" smtClean="0"/>
                        <a:t> </a:t>
                      </a:r>
                      <a:r>
                        <a:rPr lang="ko-KR" sz="900" kern="0" dirty="0" smtClean="0"/>
                        <a:t>시간</a:t>
                      </a:r>
                      <a:r>
                        <a:rPr lang="en-US" sz="900" kern="0" dirty="0" smtClean="0"/>
                        <a:t> </a:t>
                      </a:r>
                      <a:r>
                        <a:rPr lang="en-US" sz="900" kern="0" dirty="0"/>
                        <a:t>: 20H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5728" marR="35728" marT="0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ko-KR" altLang="en-US" sz="900" ker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1968" marR="51968" marT="46193" marB="4619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ko-KR" altLang="en-US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1968" marR="51968" marT="46193" marB="46193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6696">
                <a:tc gridSpan="4"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ko-KR" altLang="en-US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5728" marR="35728" marT="0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ko-KR" altLang="en-US" sz="900" ker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1968" marR="51968" marT="46193" marB="4619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ko-KR" altLang="en-US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1968" marR="51968" marT="46193" marB="46193"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99435"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 dirty="0"/>
                        <a:t>주 제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7066" marR="27066" marT="48117" marB="48117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 dirty="0"/>
                        <a:t>학 </a:t>
                      </a:r>
                      <a:r>
                        <a:rPr lang="ko-KR" sz="900" kern="0" dirty="0" err="1"/>
                        <a:t>습</a:t>
                      </a:r>
                      <a:r>
                        <a:rPr lang="ko-KR" sz="900" kern="0" dirty="0"/>
                        <a:t> 내 용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7066" marR="27066" marT="48117" marB="48117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 dirty="0"/>
                        <a:t>시 간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7066" marR="27066" marT="48117" marB="48117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 dirty="0"/>
                        <a:t>학습방법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7066" marR="27066" marT="48117" marB="48117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02635"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/>
                        <a:t>[M1]</a:t>
                      </a:r>
                      <a:endParaRPr lang="ko-KR" sz="900" kern="0"/>
                    </a:p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/>
                        <a:t>오리엔테이션</a:t>
                      </a:r>
                      <a:endParaRPr lang="ko-KR" sz="900" ker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7066" marR="27066" marT="48117" marB="48117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8001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 dirty="0" smtClean="0"/>
                        <a:t> - </a:t>
                      </a:r>
                      <a:r>
                        <a:rPr lang="ko-KR" sz="900" kern="0" dirty="0"/>
                        <a:t>합리적 사고의 중요성 인식</a:t>
                      </a:r>
                    </a:p>
                    <a:p>
                      <a:pPr marL="0" indent="-8001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 dirty="0" smtClean="0"/>
                        <a:t> - </a:t>
                      </a:r>
                      <a:r>
                        <a:rPr lang="ko-KR" sz="900" kern="0" dirty="0"/>
                        <a:t>의사결정 판단의</a:t>
                      </a:r>
                      <a:r>
                        <a:rPr lang="en-US" sz="900" kern="0" dirty="0"/>
                        <a:t> 4</a:t>
                      </a:r>
                      <a:r>
                        <a:rPr lang="ko-KR" sz="900" kern="0" dirty="0"/>
                        <a:t>가지 영역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7066" marR="27066" marT="48117" marB="48117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/>
                        <a:t>4.0H</a:t>
                      </a:r>
                      <a:endParaRPr lang="ko-KR" sz="900" ker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7066" marR="27066" marT="48117" marB="48117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sz="900" ker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7066" marR="27066" marT="48117" marB="48117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909035"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/>
                        <a:t> [M2]</a:t>
                      </a:r>
                      <a:br>
                        <a:rPr lang="en-US" sz="900" kern="0"/>
                      </a:br>
                      <a:r>
                        <a:rPr lang="ko-KR" sz="900" kern="0"/>
                        <a:t>상황분석</a:t>
                      </a:r>
                      <a:r>
                        <a:rPr lang="en-US" sz="900" kern="0"/>
                        <a:t> (SA)</a:t>
                      </a:r>
                      <a:endParaRPr lang="ko-KR" sz="900" ker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7066" marR="27066" marT="48117" marB="48117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8001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 dirty="0" smtClean="0"/>
                        <a:t> - </a:t>
                      </a:r>
                      <a:r>
                        <a:rPr lang="ko-KR" sz="900" kern="0" dirty="0"/>
                        <a:t>상황을 파악하는 단계</a:t>
                      </a:r>
                    </a:p>
                    <a:p>
                      <a:pPr marL="0" indent="-8001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 dirty="0" smtClean="0"/>
                        <a:t> - </a:t>
                      </a:r>
                      <a:r>
                        <a:rPr lang="ko-KR" sz="900" kern="0" dirty="0"/>
                        <a:t>당면한 경영관리 활동의 상황파악</a:t>
                      </a:r>
                    </a:p>
                    <a:p>
                      <a:pPr marL="0" indent="-8001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 dirty="0" smtClean="0"/>
                        <a:t> - </a:t>
                      </a:r>
                      <a:r>
                        <a:rPr lang="ko-KR" sz="900" kern="0" dirty="0"/>
                        <a:t>전체상황의 명확화</a:t>
                      </a:r>
                    </a:p>
                    <a:p>
                      <a:pPr marL="0" indent="-8001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 dirty="0" smtClean="0"/>
                        <a:t> - </a:t>
                      </a:r>
                      <a:r>
                        <a:rPr lang="ko-KR" sz="900" kern="0" dirty="0"/>
                        <a:t>경영자원의 효율적 배분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7066" marR="27066" marT="48117" marB="48117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/>
                        <a:t>4.0H</a:t>
                      </a:r>
                      <a:endParaRPr lang="ko-KR" sz="900" ker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7066" marR="27066" marT="48117" marB="48117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sz="900" ker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7066" marR="27066" marT="48117" marB="48117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705835"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/>
                        <a:t>[M3]</a:t>
                      </a:r>
                      <a:br>
                        <a:rPr lang="en-US" sz="900" kern="0"/>
                      </a:br>
                      <a:r>
                        <a:rPr lang="ko-KR" sz="900" kern="0"/>
                        <a:t>문제분석</a:t>
                      </a:r>
                      <a:r>
                        <a:rPr lang="en-US" sz="900" kern="0"/>
                        <a:t> (PA)</a:t>
                      </a:r>
                      <a:endParaRPr lang="ko-KR" sz="900" ker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7066" marR="27066" marT="48117" marB="48117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8001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 dirty="0" smtClean="0"/>
                        <a:t> - </a:t>
                      </a:r>
                      <a:r>
                        <a:rPr lang="ko-KR" sz="900" kern="0" dirty="0"/>
                        <a:t>문제발생의 원인규명</a:t>
                      </a:r>
                    </a:p>
                    <a:p>
                      <a:pPr marL="0" indent="-8001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 dirty="0" smtClean="0"/>
                        <a:t> - </a:t>
                      </a:r>
                      <a:r>
                        <a:rPr lang="ko-KR" sz="900" kern="0" dirty="0"/>
                        <a:t>원인문제의 합리적 해명</a:t>
                      </a:r>
                    </a:p>
                    <a:p>
                      <a:pPr marL="0" indent="-8001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 dirty="0" smtClean="0"/>
                        <a:t> - </a:t>
                      </a:r>
                      <a:r>
                        <a:rPr lang="ko-KR" sz="900" kern="0" dirty="0"/>
                        <a:t>문제분석의 결과</a:t>
                      </a:r>
                      <a:r>
                        <a:rPr lang="en-US" sz="900" kern="0" dirty="0"/>
                        <a:t> Know-How </a:t>
                      </a:r>
                      <a:r>
                        <a:rPr lang="ko-KR" sz="900" kern="0" dirty="0"/>
                        <a:t>축적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7066" marR="27066" marT="48117" marB="48117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/>
                        <a:t>4.0H</a:t>
                      </a:r>
                      <a:endParaRPr lang="ko-KR" sz="900" ker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7066" marR="27066" marT="48117" marB="48117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sz="900" ker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7066" marR="27066" marT="48117" marB="48117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909035"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/>
                        <a:t>[M4]</a:t>
                      </a:r>
                      <a:endParaRPr lang="ko-KR" sz="900" kern="0"/>
                    </a:p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/>
                        <a:t>의사결정분석</a:t>
                      </a:r>
                      <a:r>
                        <a:rPr lang="en-US" sz="900" kern="0"/>
                        <a:t> (DA)</a:t>
                      </a:r>
                      <a:endParaRPr lang="ko-KR" sz="900" ker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7066" marR="27066" marT="48117" marB="48117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8001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 dirty="0" smtClean="0"/>
                        <a:t> - </a:t>
                      </a:r>
                      <a:r>
                        <a:rPr lang="ko-KR" sz="900" kern="0" dirty="0"/>
                        <a:t>의사결정을 하는 단계</a:t>
                      </a:r>
                    </a:p>
                    <a:p>
                      <a:pPr marL="0" indent="-8001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 dirty="0" smtClean="0"/>
                        <a:t> - </a:t>
                      </a:r>
                      <a:r>
                        <a:rPr lang="ko-KR" sz="900" kern="0" dirty="0"/>
                        <a:t>어떠한 상황에서의 의사결정</a:t>
                      </a:r>
                    </a:p>
                    <a:p>
                      <a:pPr marL="0" indent="-8001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 dirty="0" smtClean="0"/>
                        <a:t> - </a:t>
                      </a:r>
                      <a:r>
                        <a:rPr lang="ko-KR" sz="900" kern="0" dirty="0"/>
                        <a:t>상대적이고 객관적인 의사결정</a:t>
                      </a:r>
                    </a:p>
                    <a:p>
                      <a:pPr marL="0" indent="-8001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 dirty="0" smtClean="0"/>
                        <a:t> - </a:t>
                      </a:r>
                      <a:r>
                        <a:rPr lang="ko-KR" sz="900" kern="0" dirty="0" err="1"/>
                        <a:t>결정후</a:t>
                      </a:r>
                      <a:r>
                        <a:rPr lang="ko-KR" sz="900" kern="0" dirty="0"/>
                        <a:t> 실행력 고취</a:t>
                      </a:r>
                      <a:r>
                        <a:rPr lang="en-US" sz="900" kern="0" dirty="0"/>
                        <a:t>, </a:t>
                      </a:r>
                      <a:r>
                        <a:rPr lang="ko-KR" sz="900" kern="0" dirty="0"/>
                        <a:t>실패취소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7066" marR="27066" marT="48117" marB="48117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 dirty="0"/>
                        <a:t>4.0H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7066" marR="27066" marT="48117" marB="48117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sz="900" ker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7066" marR="27066" marT="48117" marB="48117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909035"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/>
                        <a:t>[M5]</a:t>
                      </a:r>
                      <a:endParaRPr lang="ko-KR" sz="900" kern="0"/>
                    </a:p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/>
                        <a:t>장래문제 분석</a:t>
                      </a:r>
                      <a:endParaRPr lang="ko-KR" sz="900" ker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7066" marR="27066" marT="48117" marB="48117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8001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 dirty="0" smtClean="0"/>
                        <a:t> - </a:t>
                      </a:r>
                      <a:r>
                        <a:rPr lang="ko-KR" sz="900" kern="0" dirty="0"/>
                        <a:t>앞으로 잠재된 장래문제 분석</a:t>
                      </a:r>
                    </a:p>
                    <a:p>
                      <a:pPr marL="0" indent="-8001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 dirty="0" smtClean="0"/>
                        <a:t> - </a:t>
                      </a:r>
                      <a:r>
                        <a:rPr lang="ko-KR" sz="900" kern="0" dirty="0"/>
                        <a:t>사전에 저해요인 환경변화 등에 대한 대책 연구</a:t>
                      </a:r>
                    </a:p>
                    <a:p>
                      <a:pPr marL="0" indent="-8001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 dirty="0" smtClean="0"/>
                        <a:t> - </a:t>
                      </a:r>
                      <a:r>
                        <a:rPr lang="ko-KR" sz="900" kern="0" dirty="0"/>
                        <a:t>실패문제 제거</a:t>
                      </a:r>
                      <a:r>
                        <a:rPr lang="en-US" sz="900" kern="0" dirty="0"/>
                        <a:t>?</a:t>
                      </a:r>
                      <a:r>
                        <a:rPr lang="ko-KR" sz="900" kern="0" dirty="0"/>
                        <a:t>예방 등의 조치</a:t>
                      </a:r>
                      <a:r>
                        <a:rPr lang="en-US" sz="900" kern="0" dirty="0"/>
                        <a:t>, </a:t>
                      </a:r>
                      <a:endParaRPr lang="ko-KR" sz="900" kern="0" dirty="0"/>
                    </a:p>
                    <a:p>
                      <a:pPr marL="0" indent="-8001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 dirty="0" smtClean="0"/>
                        <a:t> - </a:t>
                      </a:r>
                      <a:r>
                        <a:rPr lang="ko-KR" sz="900" kern="0" dirty="0"/>
                        <a:t>기회</a:t>
                      </a:r>
                      <a:r>
                        <a:rPr lang="en-US" sz="900" kern="0" dirty="0"/>
                        <a:t>. </a:t>
                      </a:r>
                      <a:r>
                        <a:rPr lang="ko-KR" sz="900" kern="0" dirty="0"/>
                        <a:t>찬스</a:t>
                      </a:r>
                      <a:r>
                        <a:rPr lang="en-US" sz="900" kern="0" dirty="0"/>
                        <a:t>. </a:t>
                      </a:r>
                      <a:r>
                        <a:rPr lang="ko-KR" sz="900" kern="0" dirty="0"/>
                        <a:t>창조의 극대화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7066" marR="27066" marT="48117" marB="48117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 dirty="0"/>
                        <a:t>4.0H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7066" marR="27066" marT="48117" marB="48117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7066" marR="27066" marT="48117" marB="48117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19457" name="Rectangle 1"/>
          <p:cNvSpPr>
            <a:spLocks noChangeArrowheads="1"/>
          </p:cNvSpPr>
          <p:nvPr/>
        </p:nvSpPr>
        <p:spPr bwMode="auto">
          <a:xfrm>
            <a:off x="-273212" y="683568"/>
            <a:ext cx="3369833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34290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796925" algn="l"/>
              </a:tabLst>
              <a:defRPr/>
            </a:pPr>
            <a:r>
              <a:rPr kumimoji="0" lang="ko-KR" altLang="en-US" sz="1200" b="0" i="0" u="none" strike="noStrike" kern="100" cap="none" spc="0" normalizeH="0" baseline="0" noProof="0" dirty="0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t>□ </a:t>
            </a:r>
            <a:r>
              <a:rPr kumimoji="0" lang="ko-KR" altLang="en-US" sz="1200" b="0" i="0" u="none" strike="noStrike" kern="100" cap="none" spc="0" normalizeH="0" baseline="0" noProof="0" dirty="0" err="1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t>과정명</a:t>
            </a:r>
            <a:r>
              <a:rPr kumimoji="0" lang="ko-KR" altLang="en-US" sz="1200" b="0" i="0" u="none" strike="noStrike" kern="100" cap="none" spc="0" normalizeH="0" baseline="0" noProof="0" dirty="0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t> </a:t>
            </a:r>
            <a:r>
              <a:rPr kumimoji="0" lang="en-US" altLang="ko-KR" sz="1200" b="0" i="0" u="none" strike="noStrike" kern="100" cap="none" spc="0" normalizeH="0" baseline="0" noProof="0" dirty="0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t>: </a:t>
            </a:r>
            <a:r>
              <a:rPr kumimoji="0" lang="ko-KR" altLang="en-US" sz="1200" b="0" i="0" u="none" strike="noStrike" kern="100" cap="none" spc="0" normalizeH="0" baseline="0" noProof="0" dirty="0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t>전략적 의사결정과정</a:t>
            </a:r>
          </a:p>
          <a:p>
            <a:pPr marL="0" marR="0" lvl="0" indent="34290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796925" algn="l"/>
              </a:tabLst>
              <a:defRPr/>
            </a:pPr>
            <a:r>
              <a:rPr kumimoji="0" lang="ko-KR" altLang="en-US" sz="1200" b="0" i="0" u="none" strike="noStrike" kern="100" cap="none" spc="0" normalizeH="0" baseline="0" noProof="0" dirty="0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t>□ 분류 </a:t>
            </a:r>
            <a:r>
              <a:rPr kumimoji="0" lang="en-US" altLang="ko-KR" sz="1200" b="0" i="0" u="none" strike="noStrike" kern="100" cap="none" spc="0" normalizeH="0" baseline="0" noProof="0" dirty="0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t>: </a:t>
            </a:r>
            <a:r>
              <a:rPr kumimoji="0" lang="ko-KR" altLang="en-US" sz="1200" b="0" i="0" u="none" strike="noStrike" kern="100" cap="none" spc="0" normalizeH="0" baseline="0" noProof="0" dirty="0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t>경영</a:t>
            </a:r>
            <a:r>
              <a:rPr kumimoji="0" lang="en-US" altLang="ko-KR" sz="1200" b="0" i="0" u="none" strike="noStrike" kern="100" cap="none" spc="0" normalizeH="0" baseline="0" noProof="0" dirty="0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t>•</a:t>
            </a:r>
            <a:r>
              <a:rPr kumimoji="0" lang="ko-KR" altLang="en-US" sz="1200" b="0" i="0" u="none" strike="noStrike" kern="100" cap="none" spc="0" normalizeH="0" baseline="0" noProof="0" dirty="0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t>기획</a:t>
            </a:r>
            <a:r>
              <a:rPr kumimoji="0" lang="en-US" altLang="ko-KR" sz="1200" b="0" i="0" u="none" strike="noStrike" kern="100" cap="none" spc="0" normalizeH="0" baseline="0" noProof="0" dirty="0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t>/</a:t>
            </a:r>
            <a:r>
              <a:rPr kumimoji="0" lang="ko-KR" altLang="en-US" sz="1200" b="0" i="0" u="none" strike="noStrike" kern="100" cap="none" spc="0" normalizeH="0" baseline="0" noProof="0" dirty="0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t>문제해결과 의사결정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60504" y="214092"/>
            <a:ext cx="6508856" cy="369332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>
                    <a:lumMod val="85000"/>
                  </a:prstClr>
                </a:solidFill>
                <a:effectLst/>
                <a:uLnTx/>
                <a:uFillTx/>
                <a:latin typeface="타이포_팩토리 M" pitchFamily="18" charset="-127"/>
                <a:ea typeface="타이포_팩토리 M" pitchFamily="18" charset="-127"/>
                <a:cs typeface="+mn-cs"/>
              </a:rPr>
              <a:t>과정 및 구성 내용</a:t>
            </a:r>
            <a:endParaRPr kumimoji="0" lang="ko-KR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85000"/>
                </a:prstClr>
              </a:solidFill>
              <a:effectLst/>
              <a:uLnTx/>
              <a:uFillTx/>
              <a:latin typeface="타이포_팩토리 M" pitchFamily="18" charset="-127"/>
              <a:ea typeface="타이포_팩토리 M" pitchFamily="18" charset="-127"/>
              <a:cs typeface="+mn-cs"/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A848D27-6122-49BD-8FF1-8EA2358648D9}" type="slidenum">
              <a:rPr kumimoji="0" lang="ko-KR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pPr marL="0" marR="0" lvl="0" indent="0" algn="r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ko-KR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맑은 고딕"/>
              <a:ea typeface="맑은 고딕" panose="020B0503020000020004" pitchFamily="50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65354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내용 개체 틀 3"/>
          <p:cNvGraphicFramePr>
            <a:graphicFrameLocks noGrp="1"/>
          </p:cNvGraphicFramePr>
          <p:nvPr>
            <p:ph idx="4294967295"/>
          </p:nvPr>
        </p:nvGraphicFramePr>
        <p:xfrm>
          <a:off x="188640" y="1331640"/>
          <a:ext cx="6480719" cy="7215864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101661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370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5981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6726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772536"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 dirty="0"/>
                        <a:t>목적 및 개요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3246" marR="33246" marT="0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lvl="0" indent="-80010" algn="l" defTabSz="9144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  <a:buSzPts val="1000"/>
                        <a:buFont typeface="돋움"/>
                        <a:buNone/>
                      </a:pPr>
                      <a:r>
                        <a:rPr lang="en-US" altLang="ko-KR" sz="900" kern="0" dirty="0" smtClean="0"/>
                        <a:t> </a:t>
                      </a:r>
                      <a:r>
                        <a:rPr lang="ko-KR" sz="900" kern="0" dirty="0" smtClean="0"/>
                        <a:t>본 </a:t>
                      </a:r>
                      <a:r>
                        <a:rPr lang="ko-KR" sz="900" kern="0" dirty="0"/>
                        <a:t>과정은 갈수록 복잡 다양해지는 기업과 조직의 의사결정 문제에 대한 최적의 대안을 찾아내고 </a:t>
                      </a:r>
                      <a:r>
                        <a:rPr lang="en-US" altLang="ko-KR" sz="900" kern="0" dirty="0" smtClean="0"/>
                        <a:t> </a:t>
                      </a:r>
                    </a:p>
                    <a:p>
                      <a:pPr marL="0" lvl="0" indent="-80010" algn="l" defTabSz="9144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  <a:buSzPts val="1000"/>
                        <a:buFont typeface="돋움"/>
                        <a:buNone/>
                      </a:pPr>
                      <a:r>
                        <a:rPr lang="en-US" altLang="ko-KR" sz="900" kern="0" dirty="0" smtClean="0"/>
                        <a:t> </a:t>
                      </a:r>
                      <a:r>
                        <a:rPr lang="ko-KR" sz="900" kern="0" dirty="0" smtClean="0"/>
                        <a:t>평가하는 </a:t>
                      </a:r>
                      <a:r>
                        <a:rPr lang="ko-KR" sz="900" kern="0" dirty="0"/>
                        <a:t>과정을 통해 정확하고 효율적인 의사결정방법을 학습함으로써 변화와 혁신에 대한 역량을 </a:t>
                      </a:r>
                      <a:r>
                        <a:rPr lang="en-US" altLang="ko-KR" sz="900" kern="0" dirty="0" smtClean="0"/>
                        <a:t> </a:t>
                      </a:r>
                    </a:p>
                    <a:p>
                      <a:pPr marL="0" lvl="0" indent="-80010" algn="l" defTabSz="9144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  <a:buSzPts val="1000"/>
                        <a:buFont typeface="돋움"/>
                        <a:buNone/>
                      </a:pPr>
                      <a:r>
                        <a:rPr lang="en-US" altLang="ko-KR" sz="900" kern="0" dirty="0" smtClean="0"/>
                        <a:t> </a:t>
                      </a:r>
                      <a:r>
                        <a:rPr lang="ko-KR" sz="900" kern="0" dirty="0" smtClean="0"/>
                        <a:t>강화하여 </a:t>
                      </a:r>
                      <a:r>
                        <a:rPr lang="ko-KR" sz="900" kern="0" dirty="0"/>
                        <a:t>최종적으로 기업의 경영 목표를 달성하기 위한 창의적인 의사결정 과정입니다</a:t>
                      </a:r>
                      <a:r>
                        <a:rPr lang="en-US" sz="900" kern="0" dirty="0"/>
                        <a:t>.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3246" marR="33246" marT="0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ko-KR" altLang="en-US" sz="900" ker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8359" marR="48359" marT="42985" marB="4298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ko-KR" altLang="en-US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8359" marR="48359" marT="42985" marB="4298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78933"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 dirty="0"/>
                        <a:t>기대효과 및</a:t>
                      </a:r>
                      <a:r>
                        <a:rPr lang="en-US" sz="900" kern="0" dirty="0"/>
                        <a:t/>
                      </a:r>
                      <a:br>
                        <a:rPr lang="en-US" sz="900" kern="0" dirty="0"/>
                      </a:br>
                      <a:r>
                        <a:rPr lang="ko-KR" sz="900" kern="0" dirty="0"/>
                        <a:t>특징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3246" marR="33246" marT="0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lvl="0" indent="-80010" algn="l" defTabSz="914400" rtl="0" eaLnBrk="1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  <a:buSzPts val="1000"/>
                        <a:buFont typeface="돋움"/>
                        <a:buNone/>
                      </a:pPr>
                      <a:r>
                        <a:rPr lang="en-US" altLang="ko-KR" sz="900" kern="0" dirty="0" smtClean="0"/>
                        <a:t> </a:t>
                      </a:r>
                      <a:r>
                        <a:rPr lang="ko-KR" sz="900" kern="0" dirty="0" smtClean="0"/>
                        <a:t>의사결정의 </a:t>
                      </a:r>
                      <a:r>
                        <a:rPr lang="ko-KR" sz="900" kern="0" dirty="0"/>
                        <a:t>대상과 정확한 범위설정 능력을 배양한다</a:t>
                      </a:r>
                      <a:r>
                        <a:rPr lang="en-US" sz="900" kern="0" dirty="0"/>
                        <a:t>.</a:t>
                      </a:r>
                      <a:endParaRPr lang="ko-KR" sz="900" kern="0" dirty="0"/>
                    </a:p>
                    <a:p>
                      <a:pPr marL="0" lvl="0" indent="-80010" algn="l" defTabSz="914400" rtl="0" eaLnBrk="1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  <a:buSzPts val="1000"/>
                        <a:buFont typeface="돋움"/>
                        <a:buNone/>
                      </a:pPr>
                      <a:r>
                        <a:rPr lang="en-US" altLang="ko-KR" sz="900" kern="0" dirty="0" smtClean="0"/>
                        <a:t> </a:t>
                      </a:r>
                      <a:r>
                        <a:rPr lang="ko-KR" sz="900" kern="0" dirty="0" smtClean="0"/>
                        <a:t>다양한 </a:t>
                      </a:r>
                      <a:r>
                        <a:rPr lang="ko-KR" sz="900" kern="0" dirty="0"/>
                        <a:t>툴의 활용을 통해 의사결정시간의 단축과 효율적이고 과학적인 의사결정 능력을 배양한다</a:t>
                      </a:r>
                      <a:r>
                        <a:rPr lang="en-US" sz="900" kern="0" dirty="0"/>
                        <a:t>.</a:t>
                      </a:r>
                      <a:endParaRPr lang="ko-KR" sz="900" kern="0" dirty="0"/>
                    </a:p>
                    <a:p>
                      <a:pPr marL="0" lvl="0" indent="-80010" algn="l" defTabSz="914400" rtl="0" eaLnBrk="1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  <a:buSzPts val="1000"/>
                        <a:buFont typeface="돋움"/>
                        <a:buNone/>
                      </a:pPr>
                      <a:r>
                        <a:rPr lang="en-US" altLang="ko-KR" sz="900" kern="0" dirty="0" smtClean="0"/>
                        <a:t> </a:t>
                      </a:r>
                      <a:r>
                        <a:rPr lang="ko-KR" sz="900" kern="0" dirty="0" smtClean="0"/>
                        <a:t>의사결정 </a:t>
                      </a:r>
                      <a:r>
                        <a:rPr lang="ko-KR" sz="900" kern="0" dirty="0"/>
                        <a:t>과제에 따른 창조적인 접근과 통계적</a:t>
                      </a:r>
                      <a:r>
                        <a:rPr lang="en-US" sz="900" kern="0" dirty="0"/>
                        <a:t>/</a:t>
                      </a:r>
                      <a:r>
                        <a:rPr lang="ko-KR" sz="900" kern="0" dirty="0"/>
                        <a:t>과학적인 접근을 접목한다</a:t>
                      </a:r>
                      <a:r>
                        <a:rPr lang="en-US" sz="900" kern="0" dirty="0"/>
                        <a:t>.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3246" marR="33246" marT="0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ko-KR" altLang="en-US" sz="900" ker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8359" marR="48359" marT="42985" marB="4298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ko-KR" altLang="en-US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8359" marR="48359" marT="42985" marB="4298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6865"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 dirty="0"/>
                        <a:t>대상 및 시간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3246" marR="33246" marT="0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indent="-8001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900" kern="0" dirty="0" smtClean="0"/>
                        <a:t> </a:t>
                      </a:r>
                      <a:r>
                        <a:rPr lang="ko-KR" sz="900" kern="0" dirty="0" smtClean="0"/>
                        <a:t>대상</a:t>
                      </a:r>
                      <a:r>
                        <a:rPr lang="en-US" sz="900" kern="0" dirty="0" smtClean="0"/>
                        <a:t> </a:t>
                      </a:r>
                      <a:r>
                        <a:rPr lang="en-US" sz="900" kern="0" dirty="0"/>
                        <a:t>: </a:t>
                      </a:r>
                      <a:r>
                        <a:rPr lang="ko-KR" sz="900" kern="0" dirty="0" err="1"/>
                        <a:t>전사원</a:t>
                      </a:r>
                      <a:endParaRPr lang="ko-KR" sz="900" kern="0" dirty="0"/>
                    </a:p>
                    <a:p>
                      <a:pPr marL="0" indent="-8001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900" kern="0" dirty="0" smtClean="0"/>
                        <a:t> </a:t>
                      </a:r>
                      <a:r>
                        <a:rPr lang="ko-KR" sz="900" kern="0" dirty="0" smtClean="0"/>
                        <a:t>인원</a:t>
                      </a:r>
                      <a:r>
                        <a:rPr lang="en-US" sz="900" kern="0" dirty="0" smtClean="0"/>
                        <a:t> </a:t>
                      </a:r>
                      <a:r>
                        <a:rPr lang="en-US" sz="900" kern="0" dirty="0"/>
                        <a:t>: </a:t>
                      </a:r>
                      <a:r>
                        <a:rPr lang="ko-KR" altLang="en-US" sz="900" kern="100" dirty="0" smtClean="0"/>
                        <a:t>협의</a:t>
                      </a:r>
                      <a:endParaRPr lang="ko-KR" sz="900" kern="0" dirty="0"/>
                    </a:p>
                    <a:p>
                      <a:pPr marL="0" indent="-8001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900" kern="0" dirty="0" smtClean="0"/>
                        <a:t> </a:t>
                      </a:r>
                      <a:r>
                        <a:rPr lang="ko-KR" sz="900" kern="0" dirty="0" smtClean="0"/>
                        <a:t>시간</a:t>
                      </a:r>
                      <a:r>
                        <a:rPr lang="en-US" sz="900" kern="0" dirty="0" smtClean="0"/>
                        <a:t> </a:t>
                      </a:r>
                      <a:r>
                        <a:rPr lang="en-US" sz="900" kern="0" dirty="0"/>
                        <a:t>: 14H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3246" marR="33246" marT="0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ko-KR" altLang="en-US" sz="900" ker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8359" marR="48359" marT="42985" marB="4298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ko-KR" altLang="en-US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8359" marR="48359" marT="42985" marB="4298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9299">
                <a:tc gridSpan="4"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ko-KR" altLang="en-US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3246" marR="33246" marT="0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ko-KR" altLang="en-US" sz="900" ker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8359" marR="48359" marT="42985" marB="4298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ko-KR" altLang="en-US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8359" marR="48359" marT="42985" marB="42985"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92752"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 dirty="0"/>
                        <a:t>주 제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5187" marR="25187" marT="44776" marB="44776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 dirty="0"/>
                        <a:t>학 </a:t>
                      </a:r>
                      <a:r>
                        <a:rPr lang="ko-KR" sz="900" kern="0" dirty="0" err="1"/>
                        <a:t>습</a:t>
                      </a:r>
                      <a:r>
                        <a:rPr lang="ko-KR" sz="900" kern="0" dirty="0"/>
                        <a:t> 내 용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5187" marR="25187" marT="44776" marB="44776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/>
                        <a:t>시 간</a:t>
                      </a:r>
                      <a:endParaRPr lang="ko-KR" sz="900" ker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5187" marR="25187" marT="44776" marB="44776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 dirty="0"/>
                        <a:t>학습방법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5187" marR="25187" marT="44776" marB="44776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95952"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/>
                        <a:t>[M1]</a:t>
                      </a:r>
                      <a:endParaRPr lang="ko-KR" sz="900" kern="0"/>
                    </a:p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/>
                        <a:t>오리엔테이션</a:t>
                      </a:r>
                      <a:endParaRPr lang="ko-KR" sz="900" ker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5187" marR="25187" marT="44776" marB="44776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8001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 dirty="0" smtClean="0"/>
                        <a:t> - </a:t>
                      </a:r>
                      <a:r>
                        <a:rPr lang="en-US" sz="900" kern="0" dirty="0"/>
                        <a:t>Ice Breaking</a:t>
                      </a:r>
                      <a:endParaRPr lang="ko-KR" sz="900" kern="0" dirty="0"/>
                    </a:p>
                    <a:p>
                      <a:pPr marL="0" indent="-8001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 dirty="0" smtClean="0"/>
                        <a:t> - </a:t>
                      </a:r>
                      <a:r>
                        <a:rPr lang="ko-KR" sz="900" kern="0" dirty="0"/>
                        <a:t>의사결정 판단의</a:t>
                      </a:r>
                      <a:r>
                        <a:rPr lang="en-US" sz="900" kern="0" dirty="0"/>
                        <a:t> 4</a:t>
                      </a:r>
                      <a:r>
                        <a:rPr lang="ko-KR" sz="900" kern="0" dirty="0"/>
                        <a:t>가지 영역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5187" marR="25187" marT="44776" marB="44776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 dirty="0"/>
                        <a:t>1.0H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5187" marR="25187" marT="44776" marB="44776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5187" marR="25187" marT="44776" marB="44776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95952"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/>
                        <a:t> [M2]</a:t>
                      </a:r>
                      <a:br>
                        <a:rPr lang="en-US" sz="900" kern="0"/>
                      </a:br>
                      <a:r>
                        <a:rPr lang="ko-KR" sz="900" kern="0"/>
                        <a:t>문제의 인식</a:t>
                      </a:r>
                      <a:endParaRPr lang="ko-KR" sz="900" ker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5187" marR="25187" marT="44776" marB="44776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8001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 dirty="0" smtClean="0"/>
                        <a:t> - </a:t>
                      </a:r>
                      <a:r>
                        <a:rPr lang="ko-KR" sz="900" kern="0" dirty="0"/>
                        <a:t>의사결정의 정의</a:t>
                      </a:r>
                    </a:p>
                    <a:p>
                      <a:pPr marL="0" indent="-8001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 dirty="0" smtClean="0"/>
                        <a:t> - </a:t>
                      </a:r>
                      <a:r>
                        <a:rPr lang="ko-KR" sz="900" kern="0" dirty="0"/>
                        <a:t>대안의 정의 집단 간 의사소통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5187" marR="25187" marT="44776" marB="44776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/>
                        <a:t>2.0H</a:t>
                      </a:r>
                      <a:endParaRPr lang="ko-KR" sz="900" ker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5187" marR="25187" marT="44776" marB="44776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/>
                        <a:t>이론</a:t>
                      </a:r>
                    </a:p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/>
                        <a:t>실습</a:t>
                      </a:r>
                      <a:endParaRPr lang="ko-KR" sz="900" ker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5187" marR="25187" marT="44776" marB="44776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99152"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/>
                        <a:t>[M3]</a:t>
                      </a:r>
                      <a:br>
                        <a:rPr lang="en-US" sz="900" kern="0"/>
                      </a:br>
                      <a:r>
                        <a:rPr lang="ko-KR" sz="900" kern="0"/>
                        <a:t>문제의 구체화</a:t>
                      </a:r>
                      <a:endParaRPr lang="ko-KR" sz="900" ker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5187" marR="25187" marT="44776" marB="44776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8001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 dirty="0" smtClean="0"/>
                        <a:t> - </a:t>
                      </a:r>
                      <a:r>
                        <a:rPr lang="en-US" sz="900" kern="0" dirty="0"/>
                        <a:t>Logic Tree</a:t>
                      </a:r>
                      <a:endParaRPr lang="ko-KR" sz="900" kern="0" dirty="0"/>
                    </a:p>
                    <a:p>
                      <a:pPr marL="0" indent="-8001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 dirty="0" smtClean="0"/>
                        <a:t> - </a:t>
                      </a:r>
                      <a:r>
                        <a:rPr lang="ko-KR" sz="900" kern="0" dirty="0"/>
                        <a:t>문제의 분류</a:t>
                      </a:r>
                    </a:p>
                    <a:p>
                      <a:pPr marL="0" indent="-8001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 dirty="0" smtClean="0"/>
                        <a:t> - </a:t>
                      </a:r>
                      <a:r>
                        <a:rPr lang="ko-KR" sz="900" kern="0" dirty="0"/>
                        <a:t>의사결정 계층도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5187" marR="25187" marT="44776" marB="44776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/>
                        <a:t>2.0H</a:t>
                      </a:r>
                      <a:endParaRPr lang="ko-KR" sz="900" ker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5187" marR="25187" marT="44776" marB="44776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/>
                        <a:t>이론</a:t>
                      </a:r>
                    </a:p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/>
                        <a:t>실습</a:t>
                      </a:r>
                      <a:endParaRPr lang="ko-KR" sz="900" ker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5187" marR="25187" marT="44776" marB="44776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699152"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/>
                        <a:t>[M4]</a:t>
                      </a:r>
                      <a:endParaRPr lang="ko-KR" sz="900" kern="0"/>
                    </a:p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/>
                        <a:t>의사결정의 효율성</a:t>
                      </a:r>
                      <a:endParaRPr lang="ko-KR" sz="900" ker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5187" marR="25187" marT="44776" marB="44776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8001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 dirty="0" smtClean="0"/>
                        <a:t> - </a:t>
                      </a:r>
                      <a:r>
                        <a:rPr lang="en-US" sz="900" kern="0" dirty="0"/>
                        <a:t>TSPV</a:t>
                      </a:r>
                      <a:r>
                        <a:rPr lang="ko-KR" sz="900" kern="0" dirty="0"/>
                        <a:t>분석</a:t>
                      </a:r>
                    </a:p>
                    <a:p>
                      <a:pPr marL="0" indent="-8001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 dirty="0" smtClean="0"/>
                        <a:t> - </a:t>
                      </a:r>
                      <a:r>
                        <a:rPr lang="en-US" sz="900" kern="0" dirty="0"/>
                        <a:t>VOI(Value of Information)</a:t>
                      </a:r>
                      <a:endParaRPr lang="ko-KR" sz="900" kern="0" dirty="0"/>
                    </a:p>
                    <a:p>
                      <a:pPr marL="0" indent="-8001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 dirty="0" smtClean="0"/>
                        <a:t> - </a:t>
                      </a:r>
                      <a:r>
                        <a:rPr lang="ko-KR" sz="900" kern="0" dirty="0"/>
                        <a:t>토네이도차트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5187" marR="25187" marT="44776" marB="44776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/>
                        <a:t>2.0H</a:t>
                      </a:r>
                      <a:endParaRPr lang="ko-KR" sz="900" ker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5187" marR="25187" marT="44776" marB="44776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/>
                        <a:t>이론</a:t>
                      </a:r>
                    </a:p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/>
                        <a:t>실습</a:t>
                      </a:r>
                    </a:p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/>
                        <a:t>사례연구</a:t>
                      </a:r>
                      <a:endParaRPr lang="ko-KR" sz="900" ker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5187" marR="25187" marT="44776" marB="44776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902352"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/>
                        <a:t>[M5]</a:t>
                      </a:r>
                      <a:endParaRPr lang="ko-KR" sz="900" kern="0"/>
                    </a:p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/>
                        <a:t>창조적 의사결정</a:t>
                      </a:r>
                      <a:endParaRPr lang="ko-KR" sz="900" ker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5187" marR="25187" marT="44776" marB="44776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8001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 dirty="0" smtClean="0"/>
                        <a:t> - </a:t>
                      </a:r>
                      <a:r>
                        <a:rPr lang="ko-KR" sz="900" kern="0" dirty="0"/>
                        <a:t>찬성반대비교표</a:t>
                      </a:r>
                    </a:p>
                    <a:p>
                      <a:pPr marL="0" indent="-8001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 dirty="0" smtClean="0"/>
                        <a:t> - </a:t>
                      </a:r>
                      <a:r>
                        <a:rPr lang="ko-KR" sz="900" kern="0" dirty="0"/>
                        <a:t>게임이론</a:t>
                      </a:r>
                      <a:r>
                        <a:rPr lang="en-US" sz="900" kern="0" dirty="0"/>
                        <a:t>(</a:t>
                      </a:r>
                      <a:r>
                        <a:rPr lang="ko-KR" sz="900" kern="0" dirty="0" err="1"/>
                        <a:t>전략형</a:t>
                      </a:r>
                      <a:r>
                        <a:rPr lang="ko-KR" sz="900" kern="0" dirty="0"/>
                        <a:t> 게임분석</a:t>
                      </a:r>
                      <a:r>
                        <a:rPr lang="en-US" sz="900" kern="0" dirty="0"/>
                        <a:t>)</a:t>
                      </a:r>
                      <a:endParaRPr lang="ko-KR" sz="900" kern="0" dirty="0"/>
                    </a:p>
                    <a:p>
                      <a:pPr marL="0" indent="-8001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 dirty="0" smtClean="0"/>
                        <a:t> - </a:t>
                      </a:r>
                      <a:r>
                        <a:rPr lang="en-US" sz="900" kern="0" dirty="0"/>
                        <a:t>SWAT</a:t>
                      </a:r>
                      <a:r>
                        <a:rPr lang="ko-KR" sz="900" kern="0" dirty="0"/>
                        <a:t>분석 </a:t>
                      </a:r>
                    </a:p>
                    <a:p>
                      <a:pPr marL="0" indent="-8001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 dirty="0" smtClean="0"/>
                        <a:t> - </a:t>
                      </a:r>
                      <a:r>
                        <a:rPr lang="ko-KR" sz="900" kern="0" dirty="0"/>
                        <a:t>상호영향력분석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5187" marR="25187" marT="44776" marB="44776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 dirty="0"/>
                        <a:t>3.0H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5187" marR="25187" marT="44776" marB="44776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/>
                        <a:t>이론</a:t>
                      </a:r>
                    </a:p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/>
                        <a:t>실습</a:t>
                      </a:r>
                    </a:p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/>
                        <a:t>사례연구</a:t>
                      </a:r>
                      <a:endParaRPr lang="ko-KR" sz="900" ker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5187" marR="25187" marT="44776" marB="44776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699152"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 dirty="0"/>
                        <a:t>[M6]</a:t>
                      </a:r>
                      <a:endParaRPr lang="ko-KR" sz="900" kern="0" dirty="0"/>
                    </a:p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 dirty="0"/>
                        <a:t>과학적 </a:t>
                      </a:r>
                      <a:r>
                        <a:rPr lang="ko-KR" sz="900" kern="0" dirty="0" smtClean="0"/>
                        <a:t>의사결정</a:t>
                      </a:r>
                      <a:r>
                        <a:rPr lang="en-US" altLang="ko-KR" sz="900" kern="0" dirty="0" smtClean="0"/>
                        <a:t> 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5187" marR="25187" marT="44776" marB="44776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-8001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gulim"/>
                        <a:buNone/>
                      </a:pPr>
                      <a:r>
                        <a:rPr lang="en-US" sz="900" kern="0" dirty="0" smtClean="0"/>
                        <a:t> - AHP</a:t>
                      </a:r>
                      <a:endParaRPr lang="ko-KR" sz="900" kern="0" dirty="0"/>
                    </a:p>
                    <a:p>
                      <a:pPr marL="0" lvl="0" indent="-8001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gulim"/>
                        <a:buNone/>
                      </a:pPr>
                      <a:r>
                        <a:rPr lang="en-US" sz="900" kern="0" dirty="0" smtClean="0"/>
                        <a:t> - </a:t>
                      </a:r>
                      <a:r>
                        <a:rPr lang="en-US" sz="900" kern="0" dirty="0" err="1" smtClean="0"/>
                        <a:t>Dicision</a:t>
                      </a:r>
                      <a:r>
                        <a:rPr lang="en-US" sz="900" kern="0" dirty="0" smtClean="0"/>
                        <a:t> </a:t>
                      </a:r>
                      <a:r>
                        <a:rPr lang="en-US" sz="900" kern="0" dirty="0"/>
                        <a:t>Tree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5187" marR="25187" marT="44776" marB="44776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/>
                        <a:t>2.0H</a:t>
                      </a:r>
                      <a:endParaRPr lang="ko-KR" sz="900" ker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5187" marR="25187" marT="44776" marB="44776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 dirty="0"/>
                        <a:t>이론</a:t>
                      </a:r>
                    </a:p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 dirty="0"/>
                        <a:t>실습</a:t>
                      </a:r>
                    </a:p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 dirty="0"/>
                        <a:t>사례연구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5187" marR="25187" marT="44776" marB="44776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699152"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 dirty="0"/>
                        <a:t>[M7]</a:t>
                      </a:r>
                      <a:endParaRPr lang="ko-KR" sz="900" kern="0" dirty="0"/>
                    </a:p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 dirty="0"/>
                        <a:t>의사결정의 오류해결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5187" marR="25187" marT="44776" marB="44776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-8001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gulim"/>
                        <a:buNone/>
                      </a:pPr>
                      <a:r>
                        <a:rPr lang="en-US" altLang="ko-KR" sz="900" kern="0" dirty="0" smtClean="0"/>
                        <a:t> - </a:t>
                      </a:r>
                      <a:r>
                        <a:rPr lang="ko-KR" sz="900" kern="0" dirty="0" smtClean="0"/>
                        <a:t>의사결정의 </a:t>
                      </a:r>
                      <a:r>
                        <a:rPr lang="ko-KR" sz="900" kern="0" dirty="0"/>
                        <a:t>원칙과 오류방지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5187" marR="25187" marT="44776" marB="44776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 dirty="0"/>
                        <a:t>2.0H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5187" marR="25187" marT="44776" marB="44776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 dirty="0"/>
                        <a:t>이론</a:t>
                      </a:r>
                    </a:p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 dirty="0"/>
                        <a:t>사례연구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5187" marR="25187" marT="44776" marB="44776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sp>
        <p:nvSpPr>
          <p:cNvPr id="18433" name="Rectangle 1"/>
          <p:cNvSpPr>
            <a:spLocks noChangeArrowheads="1"/>
          </p:cNvSpPr>
          <p:nvPr/>
        </p:nvSpPr>
        <p:spPr bwMode="auto">
          <a:xfrm>
            <a:off x="-287280" y="611560"/>
            <a:ext cx="3369833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34290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796925" algn="l"/>
              </a:tabLst>
              <a:defRPr/>
            </a:pPr>
            <a:r>
              <a:rPr kumimoji="0" lang="ko-KR" altLang="en-US" sz="1200" b="0" i="0" u="none" strike="noStrike" kern="100" cap="none" spc="0" normalizeH="0" baseline="0" noProof="0" dirty="0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t>□ </a:t>
            </a:r>
            <a:r>
              <a:rPr kumimoji="0" lang="ko-KR" altLang="en-US" sz="1200" b="0" i="0" u="none" strike="noStrike" kern="100" cap="none" spc="0" normalizeH="0" baseline="0" noProof="0" dirty="0" err="1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t>과정명</a:t>
            </a:r>
            <a:r>
              <a:rPr kumimoji="0" lang="ko-KR" altLang="en-US" sz="1200" b="0" i="0" u="none" strike="noStrike" kern="100" cap="none" spc="0" normalizeH="0" baseline="0" noProof="0" dirty="0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t> </a:t>
            </a:r>
            <a:r>
              <a:rPr kumimoji="0" lang="en-US" altLang="ko-KR" sz="1200" b="0" i="0" u="none" strike="noStrike" kern="100" cap="none" spc="0" normalizeH="0" baseline="0" noProof="0" dirty="0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t>: </a:t>
            </a:r>
            <a:r>
              <a:rPr kumimoji="0" lang="ko-KR" altLang="en-US" sz="1200" b="0" i="0" u="none" strike="noStrike" kern="100" cap="none" spc="0" normalizeH="0" baseline="0" noProof="0" dirty="0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t>창의적 의사결정과정</a:t>
            </a:r>
          </a:p>
          <a:p>
            <a:pPr marL="0" marR="0" lvl="0" indent="34290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796925" algn="l"/>
              </a:tabLst>
              <a:defRPr/>
            </a:pPr>
            <a:r>
              <a:rPr kumimoji="0" lang="ko-KR" altLang="en-US" sz="1200" b="0" i="0" u="none" strike="noStrike" kern="100" cap="none" spc="0" normalizeH="0" baseline="0" noProof="0" dirty="0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t>□ 분류 </a:t>
            </a:r>
            <a:r>
              <a:rPr kumimoji="0" lang="en-US" altLang="ko-KR" sz="1200" b="0" i="0" u="none" strike="noStrike" kern="100" cap="none" spc="0" normalizeH="0" baseline="0" noProof="0" dirty="0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t>: </a:t>
            </a:r>
            <a:r>
              <a:rPr kumimoji="0" lang="ko-KR" altLang="en-US" sz="1200" b="0" i="0" u="none" strike="noStrike" kern="100" cap="none" spc="0" normalizeH="0" baseline="0" noProof="0" dirty="0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t>경영</a:t>
            </a:r>
            <a:r>
              <a:rPr kumimoji="0" lang="en-US" altLang="ko-KR" sz="1200" b="0" i="0" u="none" strike="noStrike" kern="100" cap="none" spc="0" normalizeH="0" baseline="0" noProof="0" dirty="0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t>•</a:t>
            </a:r>
            <a:r>
              <a:rPr kumimoji="0" lang="ko-KR" altLang="en-US" sz="1200" b="0" i="0" u="none" strike="noStrike" kern="100" cap="none" spc="0" normalizeH="0" baseline="0" noProof="0" dirty="0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t>기획</a:t>
            </a:r>
            <a:r>
              <a:rPr kumimoji="0" lang="en-US" altLang="ko-KR" sz="1200" b="0" i="0" u="none" strike="noStrike" kern="100" cap="none" spc="0" normalizeH="0" baseline="0" noProof="0" dirty="0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t>/</a:t>
            </a:r>
            <a:r>
              <a:rPr kumimoji="0" lang="ko-KR" altLang="en-US" sz="1200" b="0" i="0" u="none" strike="noStrike" kern="100" cap="none" spc="0" normalizeH="0" baseline="0" noProof="0" dirty="0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t>문제해결과 의사결정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60504" y="214092"/>
            <a:ext cx="6508856" cy="369332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>
                    <a:lumMod val="85000"/>
                  </a:prstClr>
                </a:solidFill>
                <a:effectLst/>
                <a:uLnTx/>
                <a:uFillTx/>
                <a:latin typeface="타이포_팩토리 M" pitchFamily="18" charset="-127"/>
                <a:ea typeface="타이포_팩토리 M" pitchFamily="18" charset="-127"/>
                <a:cs typeface="+mn-cs"/>
              </a:rPr>
              <a:t>과정 및 구성 내용</a:t>
            </a:r>
            <a:endParaRPr kumimoji="0" lang="ko-KR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85000"/>
                </a:prstClr>
              </a:solidFill>
              <a:effectLst/>
              <a:uLnTx/>
              <a:uFillTx/>
              <a:latin typeface="타이포_팩토리 M" pitchFamily="18" charset="-127"/>
              <a:ea typeface="타이포_팩토리 M" pitchFamily="18" charset="-127"/>
              <a:cs typeface="+mn-cs"/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A848D27-6122-49BD-8FF1-8EA2358648D9}" type="slidenum">
              <a:rPr kumimoji="0" lang="ko-KR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pPr marL="0" marR="0" lvl="0" indent="0" algn="r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ko-KR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맑은 고딕"/>
              <a:ea typeface="맑은 고딕" panose="020B0503020000020004" pitchFamily="50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35811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내용 개체 틀 3"/>
          <p:cNvGraphicFramePr>
            <a:graphicFrameLocks noGrp="1"/>
          </p:cNvGraphicFramePr>
          <p:nvPr>
            <p:ph idx="4294967295"/>
          </p:nvPr>
        </p:nvGraphicFramePr>
        <p:xfrm>
          <a:off x="182879" y="1329972"/>
          <a:ext cx="6499273" cy="7507676"/>
        </p:xfrm>
        <a:graphic>
          <a:graphicData uri="http://schemas.openxmlformats.org/drawingml/2006/table">
            <a:tbl>
              <a:tblPr/>
              <a:tblGrid>
                <a:gridCol w="10195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4888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6141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6945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77732"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목적 및 개요</a:t>
                      </a:r>
                    </a:p>
                  </a:txBody>
                  <a:tcPr marL="25231" marR="25231" marT="0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lvl="0" indent="-8001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SzPts val="1000"/>
                        <a:buFont typeface="돋움"/>
                        <a:buNone/>
                      </a:pPr>
                      <a:r>
                        <a:rPr lang="en-US" altLang="ko-KR" sz="900" kern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ko-KR" sz="900" kern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기업의 </a:t>
                      </a:r>
                      <a:r>
                        <a:rPr lang="ko-KR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경영을 직접 체험하여 기업경영을 이해 하고 자기 일의 </a:t>
                      </a:r>
                      <a:r>
                        <a:rPr lang="ko-KR" sz="900" kern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중요성을</a:t>
                      </a:r>
                      <a:r>
                        <a:rPr lang="en-US" altLang="ko-KR" sz="900" kern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ko-KR" sz="900" kern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체험을 </a:t>
                      </a:r>
                      <a:r>
                        <a:rPr lang="ko-KR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통하여 학습하게 됩니다</a:t>
                      </a:r>
                    </a:p>
                    <a:p>
                      <a:pPr marL="0" lvl="0" indent="-8001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SzPts val="1000"/>
                        <a:buFont typeface="돋움"/>
                        <a:buNone/>
                      </a:pPr>
                      <a:r>
                        <a:rPr lang="en-US" altLang="ko-KR" sz="900" kern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ko-KR" sz="900" kern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시장의 </a:t>
                      </a:r>
                      <a:r>
                        <a:rPr lang="ko-KR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중요성과 정보</a:t>
                      </a:r>
                      <a:r>
                        <a:rPr lang="en-US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창의적인 업무 수행을 학습 합니다</a:t>
                      </a:r>
                      <a:r>
                        <a:rPr lang="en-US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lvl="0" indent="-8001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SzPts val="1000"/>
                        <a:buFont typeface="돋움"/>
                        <a:buNone/>
                      </a:pPr>
                      <a:r>
                        <a:rPr lang="en-US" altLang="ko-KR" sz="900" kern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ko-KR" sz="900" kern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재무제표의 </a:t>
                      </a:r>
                      <a:r>
                        <a:rPr lang="ko-KR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작성을 통해 손익의 중요성과 타 부문에 대한 이해를 높임</a:t>
                      </a:r>
                      <a:r>
                        <a:rPr lang="en-US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5231" marR="25231" marT="0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300"/>
                    </a:p>
                  </a:txBody>
                  <a:tcPr marL="36700" marR="36700" marT="32623" marB="3262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300" dirty="0"/>
                    </a:p>
                  </a:txBody>
                  <a:tcPr marL="36700" marR="36700" marT="32623" marB="32623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60583"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기대효과 및</a:t>
                      </a:r>
                      <a:r>
                        <a:rPr lang="en-US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/>
                      </a:r>
                      <a:br>
                        <a:rPr lang="en-US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ko-KR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특징</a:t>
                      </a:r>
                    </a:p>
                  </a:txBody>
                  <a:tcPr marL="25231" marR="25231" marT="0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lvl="0" indent="-80010" algn="l" defTabSz="914400" rtl="0" eaLnBrk="1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  <a:buSzPts val="1000"/>
                        <a:buFont typeface="돋움"/>
                        <a:buNone/>
                      </a:pPr>
                      <a:r>
                        <a:rPr lang="en-US" altLang="ko-KR" sz="900" kern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ko-KR" sz="900" kern="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본과정은</a:t>
                      </a:r>
                      <a:r>
                        <a:rPr lang="ko-KR" sz="900" kern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ko-KR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성공과 실패의 피드백 발표를 통해</a:t>
                      </a:r>
                      <a:r>
                        <a:rPr lang="en-US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SMC </a:t>
                      </a:r>
                      <a:r>
                        <a:rPr lang="ko-KR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게임의 성과를 다지게 되고</a:t>
                      </a:r>
                      <a:r>
                        <a:rPr lang="en-US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특히 실패한 팀의 팀장은 </a:t>
                      </a:r>
                      <a:r>
                        <a:rPr lang="en-US" altLang="ko-KR" sz="900" kern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marL="0" lvl="0" indent="-80010" algn="l" defTabSz="914400" rtl="0" eaLnBrk="1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  <a:buSzPts val="1000"/>
                        <a:buFont typeface="돋움"/>
                        <a:buNone/>
                      </a:pPr>
                      <a:r>
                        <a:rPr lang="en-US" altLang="ko-KR" sz="900" kern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ko-KR" sz="900" kern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철저한 </a:t>
                      </a:r>
                      <a:r>
                        <a:rPr lang="ko-KR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계획과 의사결정의 중요성을 알면서도 이를 소홀히 생각하여 전체 항해에 실패하게 되었다는 </a:t>
                      </a:r>
                      <a:r>
                        <a:rPr lang="en-US" altLang="ko-KR" sz="900" kern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altLang="ko-KR" sz="900" kern="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</a:t>
                      </a:r>
                    </a:p>
                    <a:p>
                      <a:pPr marL="0" lvl="0" indent="-80010" algn="l" defTabSz="914400" rtl="0" eaLnBrk="1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  <a:buSzPts val="1000"/>
                        <a:buFont typeface="돋움"/>
                        <a:buNone/>
                      </a:pPr>
                      <a:r>
                        <a:rPr lang="en-US" altLang="ko-KR" sz="900" kern="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ko-KR" sz="900" kern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내용의 </a:t>
                      </a:r>
                      <a:r>
                        <a:rPr lang="ko-KR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발표를 통해 조직에서 각 구성원이 해야 할 일이 무엇인지 체험을 통해 인식하게 됨 </a:t>
                      </a:r>
                    </a:p>
                  </a:txBody>
                  <a:tcPr marL="25231" marR="25231" marT="0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300"/>
                    </a:p>
                  </a:txBody>
                  <a:tcPr marL="36700" marR="36700" marT="32623" marB="3262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300" dirty="0"/>
                    </a:p>
                  </a:txBody>
                  <a:tcPr marL="36700" marR="36700" marT="32623" marB="32623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9537"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대상 및 시간</a:t>
                      </a:r>
                    </a:p>
                  </a:txBody>
                  <a:tcPr marL="25231" marR="25231" marT="0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indent="-8001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900" kern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ko-KR" sz="900" kern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대상</a:t>
                      </a:r>
                      <a:r>
                        <a:rPr lang="en-US" sz="900" kern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: </a:t>
                      </a:r>
                      <a:r>
                        <a:rPr lang="ko-KR" sz="900" kern="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전사원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-8001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900" kern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ko-KR" sz="900" kern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인원</a:t>
                      </a:r>
                      <a:r>
                        <a:rPr lang="en-US" sz="900" kern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: </a:t>
                      </a:r>
                      <a:r>
                        <a:rPr lang="ko-KR" altLang="en-US" sz="900" kern="100" dirty="0" smtClean="0"/>
                        <a:t>협의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-8001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900" kern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ko-KR" sz="900" kern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시간</a:t>
                      </a:r>
                      <a:r>
                        <a:rPr lang="en-US" sz="900" kern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: 12H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5231" marR="25231" marT="0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300"/>
                    </a:p>
                  </a:txBody>
                  <a:tcPr marL="36700" marR="36700" marT="32623" marB="3262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300" dirty="0"/>
                    </a:p>
                  </a:txBody>
                  <a:tcPr marL="36700" marR="36700" marT="32623" marB="32623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2008">
                <a:tc gridSpan="4"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ko-KR" altLang="en-US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5231" marR="25231" marT="0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300"/>
                    </a:p>
                  </a:txBody>
                  <a:tcPr marL="36700" marR="36700" marT="32623" marB="3262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300" dirty="0"/>
                    </a:p>
                  </a:txBody>
                  <a:tcPr marL="36700" marR="36700" marT="32623" marB="32623"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6651"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주 제</a:t>
                      </a:r>
                    </a:p>
                  </a:txBody>
                  <a:tcPr marL="19115" marR="19115" marT="33981" marB="33981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학 </a:t>
                      </a:r>
                      <a:r>
                        <a:rPr lang="ko-KR" sz="900" kern="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습</a:t>
                      </a:r>
                      <a:r>
                        <a:rPr lang="ko-KR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내 용</a:t>
                      </a:r>
                    </a:p>
                  </a:txBody>
                  <a:tcPr marL="19115" marR="19115" marT="33981" marB="33981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시 간</a:t>
                      </a:r>
                    </a:p>
                  </a:txBody>
                  <a:tcPr marL="19115" marR="19115" marT="33981" marB="33981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학습방법</a:t>
                      </a:r>
                    </a:p>
                  </a:txBody>
                  <a:tcPr marL="19115" marR="19115" marT="33981" marB="33981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10804"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[M1]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오리엔테이션</a:t>
                      </a:r>
                    </a:p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기업경영의 이해</a:t>
                      </a:r>
                    </a:p>
                  </a:txBody>
                  <a:tcPr marL="19115" marR="19115" marT="33981" marB="33981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FDFAF9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-8001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- </a:t>
                      </a:r>
                      <a:r>
                        <a:rPr lang="en-US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SMC</a:t>
                      </a:r>
                      <a:r>
                        <a:rPr lang="ko-KR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의 연수목적</a:t>
                      </a:r>
                    </a:p>
                    <a:p>
                      <a:pPr marL="0" indent="-8001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- </a:t>
                      </a:r>
                      <a:r>
                        <a:rPr lang="en-US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SMC</a:t>
                      </a:r>
                      <a:r>
                        <a:rPr lang="ko-KR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와 고객만족</a:t>
                      </a:r>
                    </a:p>
                    <a:p>
                      <a:pPr marL="0" indent="-8001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- </a:t>
                      </a:r>
                      <a:r>
                        <a:rPr lang="en-US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SMC</a:t>
                      </a:r>
                      <a:r>
                        <a:rPr lang="ko-KR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의 약속사항과 진행방법</a:t>
                      </a:r>
                      <a:r>
                        <a:rPr lang="en-US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VTR </a:t>
                      </a:r>
                      <a:r>
                        <a:rPr lang="ko-KR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자료</a:t>
                      </a:r>
                    </a:p>
                  </a:txBody>
                  <a:tcPr marL="19115" marR="19115" marT="33981" marB="33981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1.0H</a:t>
                      </a:r>
                      <a:endParaRPr lang="ko-KR" sz="900" ker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9115" marR="19115" marT="33981" marB="33981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교재</a:t>
                      </a:r>
                    </a:p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강의</a:t>
                      </a:r>
                    </a:p>
                  </a:txBody>
                  <a:tcPr marL="19115" marR="19115" marT="33981" marB="33981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46223"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[M2]</a:t>
                      </a:r>
                      <a:br>
                        <a:rPr lang="en-US" sz="900" ker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ko-KR" sz="900" ker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기업의 인수와 재무제표인수</a:t>
                      </a:r>
                    </a:p>
                  </a:txBody>
                  <a:tcPr marL="19115" marR="19115" marT="33981" marB="33981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FDFAF9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-8001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- </a:t>
                      </a:r>
                      <a:r>
                        <a:rPr lang="ko-KR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회사의 인수 및 직무분배</a:t>
                      </a:r>
                      <a:r>
                        <a:rPr lang="en-US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/>
                      </a:r>
                      <a:br>
                        <a:rPr lang="en-US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900" kern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- </a:t>
                      </a:r>
                      <a:r>
                        <a:rPr lang="ko-KR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직무역할의 이해</a:t>
                      </a:r>
                      <a:r>
                        <a:rPr lang="en-US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/>
                      </a:r>
                      <a:br>
                        <a:rPr lang="en-US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900" kern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- </a:t>
                      </a:r>
                      <a:r>
                        <a:rPr lang="ko-KR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회사경영의 규칙과 재무제표의 인수</a:t>
                      </a:r>
                    </a:p>
                  </a:txBody>
                  <a:tcPr marL="19115" marR="19115" marT="33981" marB="33981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2.0H</a:t>
                      </a:r>
                      <a:endParaRPr lang="ko-KR" sz="900" ker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9115" marR="19115" marT="33981" marB="33981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교재</a:t>
                      </a:r>
                    </a:p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강의</a:t>
                      </a:r>
                    </a:p>
                  </a:txBody>
                  <a:tcPr marL="19115" marR="19115" marT="33981" marB="33981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081450"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[M3]</a:t>
                      </a:r>
                      <a:br>
                        <a:rPr lang="en-US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ko-KR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경영계획과 진행</a:t>
                      </a:r>
                    </a:p>
                  </a:txBody>
                  <a:tcPr marL="19115" marR="19115" marT="33981" marB="33981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FDFAF9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-8001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- </a:t>
                      </a:r>
                      <a:r>
                        <a:rPr lang="ko-KR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진행방법과 규칙</a:t>
                      </a:r>
                      <a:r>
                        <a:rPr lang="en-US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. VTR</a:t>
                      </a:r>
                      <a:r>
                        <a:rPr lang="ko-KR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보기</a:t>
                      </a:r>
                      <a:r>
                        <a:rPr lang="en-US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/>
                      </a:r>
                      <a:br>
                        <a:rPr lang="en-US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900" kern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- </a:t>
                      </a:r>
                      <a:r>
                        <a:rPr lang="ko-KR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고객만족과 요구제품 분석</a:t>
                      </a:r>
                      <a:r>
                        <a:rPr lang="en-US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/>
                      </a:r>
                      <a:br>
                        <a:rPr lang="en-US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900" kern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- </a:t>
                      </a:r>
                      <a:r>
                        <a:rPr lang="ko-KR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경영전략회의</a:t>
                      </a:r>
                      <a:r>
                        <a:rPr lang="en-US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/>
                      </a:r>
                      <a:br>
                        <a:rPr lang="en-US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900" kern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* </a:t>
                      </a:r>
                      <a:r>
                        <a:rPr lang="ko-KR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제품의 설계도개발</a:t>
                      </a:r>
                      <a:r>
                        <a:rPr lang="en-US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/>
                      </a:r>
                      <a:br>
                        <a:rPr lang="en-US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900" kern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* </a:t>
                      </a:r>
                      <a:r>
                        <a:rPr lang="ko-KR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제품제품생산기술개발</a:t>
                      </a:r>
                      <a:r>
                        <a:rPr lang="en-US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/>
                      </a:r>
                      <a:br>
                        <a:rPr lang="en-US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900" kern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* </a:t>
                      </a:r>
                      <a:r>
                        <a:rPr lang="ko-KR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경영계획서의 작성</a:t>
                      </a:r>
                      <a:r>
                        <a:rPr lang="en-US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/>
                      </a:r>
                      <a:br>
                        <a:rPr lang="en-US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900" kern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* </a:t>
                      </a:r>
                      <a:r>
                        <a:rPr lang="ko-KR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납품계약과 재료구입</a:t>
                      </a:r>
                    </a:p>
                  </a:txBody>
                  <a:tcPr marL="19115" marR="19115" marT="33981" marB="33981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3.0H</a:t>
                      </a:r>
                      <a:endParaRPr lang="ko-KR" sz="900" ker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9115" marR="19115" marT="33981" marB="33981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쉬트모델재료</a:t>
                      </a:r>
                    </a:p>
                  </a:txBody>
                  <a:tcPr marL="19115" marR="19115" marT="33981" marB="33981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202901"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[M4]</a:t>
                      </a:r>
                      <a:br>
                        <a:rPr lang="en-US" sz="900" ker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ko-KR" sz="900" ker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제품검사 및 </a:t>
                      </a:r>
                    </a:p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반성과 경영평가회의</a:t>
                      </a:r>
                    </a:p>
                  </a:txBody>
                  <a:tcPr marL="19115" marR="19115" marT="33981" marB="33981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FDFAF9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-8001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- </a:t>
                      </a:r>
                      <a:r>
                        <a:rPr lang="ko-KR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고객만족도 검사</a:t>
                      </a:r>
                      <a:r>
                        <a:rPr lang="en-US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/>
                      </a:r>
                      <a:br>
                        <a:rPr lang="en-US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900" kern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- </a:t>
                      </a:r>
                      <a:r>
                        <a:rPr lang="ko-KR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납품계획서 반송</a:t>
                      </a:r>
                      <a:r>
                        <a:rPr lang="en-US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/>
                      </a:r>
                      <a:br>
                        <a:rPr lang="en-US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900" kern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* </a:t>
                      </a:r>
                      <a:r>
                        <a:rPr lang="ko-KR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현금출납장</a:t>
                      </a:r>
                      <a:r>
                        <a:rPr lang="en-US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/>
                      </a:r>
                      <a:br>
                        <a:rPr lang="en-US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900" kern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* </a:t>
                      </a:r>
                      <a:r>
                        <a:rPr lang="ko-KR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원가계산서작성</a:t>
                      </a:r>
                      <a:r>
                        <a:rPr lang="en-US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/>
                      </a:r>
                      <a:br>
                        <a:rPr lang="en-US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900" kern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* </a:t>
                      </a:r>
                      <a:r>
                        <a:rPr lang="ko-KR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손익계산서작성</a:t>
                      </a:r>
                      <a:r>
                        <a:rPr lang="en-US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/>
                      </a:r>
                      <a:br>
                        <a:rPr lang="en-US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900" kern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* </a:t>
                      </a:r>
                      <a:r>
                        <a:rPr lang="ko-KR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대차대조표</a:t>
                      </a:r>
                      <a:r>
                        <a:rPr lang="en-US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/>
                      </a:r>
                      <a:br>
                        <a:rPr lang="en-US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900" kern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- </a:t>
                      </a:r>
                      <a:r>
                        <a:rPr lang="ko-KR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반성과 검토</a:t>
                      </a:r>
                    </a:p>
                  </a:txBody>
                  <a:tcPr marL="19115" marR="19115" marT="33981" marB="33981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3.0H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9115" marR="19115" marT="33981" marB="33981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쉬트재무제표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9115" marR="19115" marT="33981" marB="33981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69886"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[M5]</a:t>
                      </a:r>
                      <a:br>
                        <a:rPr lang="en-US" sz="900" ker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ko-KR" sz="900" ker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이익과</a:t>
                      </a:r>
                      <a:r>
                        <a:rPr lang="en-US" sz="900" ker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B/E</a:t>
                      </a:r>
                      <a:r>
                        <a:rPr lang="ko-KR" sz="900" ker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포인트</a:t>
                      </a:r>
                    </a:p>
                  </a:txBody>
                  <a:tcPr marL="19115" marR="19115" marT="33981" marB="33981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FDFAF9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-8001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- </a:t>
                      </a:r>
                      <a:r>
                        <a:rPr lang="en-US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SMC</a:t>
                      </a:r>
                      <a:r>
                        <a:rPr lang="ko-KR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의 이익구조</a:t>
                      </a:r>
                      <a:r>
                        <a:rPr lang="en-US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/>
                      </a:r>
                      <a:br>
                        <a:rPr lang="en-US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900" kern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- </a:t>
                      </a:r>
                      <a:r>
                        <a:rPr lang="ko-KR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손익분기점과 감가상각의 이해</a:t>
                      </a:r>
                    </a:p>
                  </a:txBody>
                  <a:tcPr marL="19115" marR="19115" marT="33981" marB="33981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1.0H</a:t>
                      </a:r>
                      <a:endParaRPr lang="ko-KR" sz="900" ker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9115" marR="19115" marT="33981" marB="33981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교재</a:t>
                      </a:r>
                    </a:p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강의</a:t>
                      </a:r>
                    </a:p>
                  </a:txBody>
                  <a:tcPr marL="19115" marR="19115" marT="33981" marB="33981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709776"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[M6]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P/L</a:t>
                      </a:r>
                      <a:r>
                        <a:rPr lang="ko-KR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과</a:t>
                      </a:r>
                      <a:r>
                        <a:rPr lang="en-US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B/S</a:t>
                      </a:r>
                      <a:r>
                        <a:rPr lang="ko-KR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의 </a:t>
                      </a:r>
                      <a:r>
                        <a:rPr lang="ko-KR" sz="900" kern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이해</a:t>
                      </a:r>
                      <a:r>
                        <a:rPr lang="en-US" altLang="ko-KR" sz="900" kern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9115" marR="19115" marT="33981" marB="33981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FDFAF9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-8001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gulim"/>
                        <a:buNone/>
                      </a:pPr>
                      <a:r>
                        <a:rPr lang="en-US" altLang="ko-KR" sz="900" kern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- </a:t>
                      </a:r>
                      <a:r>
                        <a:rPr lang="ko-KR" sz="900" kern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손익계산서의 </a:t>
                      </a:r>
                      <a:r>
                        <a:rPr lang="ko-KR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이해와 기업분석</a:t>
                      </a:r>
                    </a:p>
                    <a:p>
                      <a:pPr marL="0" lvl="0" indent="-8001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gulim"/>
                        <a:buNone/>
                      </a:pPr>
                      <a:r>
                        <a:rPr lang="en-US" altLang="ko-KR" sz="900" kern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- </a:t>
                      </a:r>
                      <a:r>
                        <a:rPr lang="ko-KR" sz="900" kern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대차대조표의 </a:t>
                      </a:r>
                      <a:r>
                        <a:rPr lang="ko-KR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이해와 기업분석</a:t>
                      </a:r>
                    </a:p>
                    <a:p>
                      <a:pPr marL="0" lvl="0" indent="-8001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gulim"/>
                        <a:buNone/>
                      </a:pPr>
                      <a:r>
                        <a:rPr lang="en-US" sz="900" kern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- PLC</a:t>
                      </a:r>
                      <a:r>
                        <a:rPr lang="ko-KR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의 이해</a:t>
                      </a:r>
                    </a:p>
                    <a:p>
                      <a:pPr marL="0" lvl="0" indent="-8001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gulim"/>
                        <a:buNone/>
                      </a:pPr>
                      <a:r>
                        <a:rPr lang="en-US" sz="900" kern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-</a:t>
                      </a:r>
                      <a:r>
                        <a:rPr lang="en-US" sz="900" kern="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900" kern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B.C.G </a:t>
                      </a:r>
                      <a:r>
                        <a:rPr lang="ko-KR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매트릭스의 이해</a:t>
                      </a:r>
                    </a:p>
                  </a:txBody>
                  <a:tcPr marL="19115" marR="19115" marT="33981" marB="33981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1.0H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9115" marR="19115" marT="33981" marB="33981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교재</a:t>
                      </a:r>
                    </a:p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강의</a:t>
                      </a:r>
                    </a:p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토의</a:t>
                      </a:r>
                    </a:p>
                  </a:txBody>
                  <a:tcPr marL="19115" marR="19115" marT="33981" marB="33981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874973"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[M7]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분석</a:t>
                      </a:r>
                      <a:r>
                        <a:rPr lang="en-US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/</a:t>
                      </a:r>
                      <a:r>
                        <a:rPr lang="ko-KR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총정리</a:t>
                      </a:r>
                    </a:p>
                  </a:txBody>
                  <a:tcPr marL="19115" marR="19115" marT="33981" marB="33981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FDFAF9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-8001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gulim"/>
                        <a:buNone/>
                      </a:pPr>
                      <a:r>
                        <a:rPr lang="en-US" altLang="ko-KR" sz="900" kern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- </a:t>
                      </a:r>
                      <a:r>
                        <a:rPr lang="ko-KR" sz="900" kern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경영평가서 </a:t>
                      </a:r>
                      <a:r>
                        <a:rPr lang="ko-KR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작성 발표</a:t>
                      </a:r>
                    </a:p>
                    <a:p>
                      <a:pPr marL="0" lvl="0" indent="-8001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gulim"/>
                        <a:buNone/>
                      </a:pPr>
                      <a:r>
                        <a:rPr lang="en-US" altLang="ko-KR" sz="900" kern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- </a:t>
                      </a:r>
                      <a:r>
                        <a:rPr lang="ko-KR" sz="900" kern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건강도 </a:t>
                      </a:r>
                      <a:r>
                        <a:rPr lang="ko-KR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체크</a:t>
                      </a:r>
                      <a:r>
                        <a:rPr lang="en-US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/</a:t>
                      </a:r>
                      <a:r>
                        <a:rPr lang="ko-KR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발표</a:t>
                      </a:r>
                    </a:p>
                    <a:p>
                      <a:pPr marL="0" lvl="0" indent="-8001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gulim"/>
                        <a:buNone/>
                      </a:pPr>
                      <a:r>
                        <a:rPr lang="en-US" altLang="ko-KR" sz="900" kern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- </a:t>
                      </a:r>
                      <a:r>
                        <a:rPr lang="ko-KR" sz="900" kern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총정리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lvl="0" indent="-8001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gulim"/>
                        <a:buNone/>
                      </a:pPr>
                      <a:r>
                        <a:rPr lang="en-US" altLang="ko-KR" sz="900" kern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- </a:t>
                      </a:r>
                      <a:r>
                        <a:rPr lang="ko-KR" sz="900" kern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소감발표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lvl="0" indent="-8001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gulim"/>
                        <a:buNone/>
                      </a:pPr>
                      <a:r>
                        <a:rPr lang="en-US" altLang="ko-KR" sz="900" kern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- </a:t>
                      </a:r>
                      <a:r>
                        <a:rPr lang="ko-KR" sz="900" kern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기업건강도 </a:t>
                      </a:r>
                      <a:r>
                        <a:rPr lang="ko-KR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체크와 확인</a:t>
                      </a:r>
                    </a:p>
                  </a:txBody>
                  <a:tcPr marL="19115" marR="19115" marT="33981" marB="33981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1.0H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9115" marR="19115" marT="33981" marB="33981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쉬트분석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발표</a:t>
                      </a:r>
                    </a:p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강의</a:t>
                      </a:r>
                    </a:p>
                  </a:txBody>
                  <a:tcPr marL="19115" marR="19115" marT="33981" marB="33981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sp>
        <p:nvSpPr>
          <p:cNvPr id="17409" name="Rectangle 1"/>
          <p:cNvSpPr>
            <a:spLocks noChangeArrowheads="1"/>
          </p:cNvSpPr>
          <p:nvPr/>
        </p:nvSpPr>
        <p:spPr bwMode="auto">
          <a:xfrm>
            <a:off x="-257476" y="611560"/>
            <a:ext cx="4099199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34290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796925" algn="l"/>
              </a:tabLst>
              <a:defRPr/>
            </a:pPr>
            <a:r>
              <a:rPr kumimoji="0" lang="ko-KR" altLang="en-US" sz="1200" b="0" i="0" u="none" strike="noStrike" kern="100" cap="none" spc="0" normalizeH="0" baseline="0" noProof="0" dirty="0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t>□ </a:t>
            </a:r>
            <a:r>
              <a:rPr kumimoji="0" lang="ko-KR" altLang="en-US" sz="1200" b="0" i="0" u="none" strike="noStrike" kern="100" cap="none" spc="0" normalizeH="0" baseline="0" noProof="0" dirty="0" err="1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t>과정명</a:t>
            </a:r>
            <a:r>
              <a:rPr kumimoji="0" lang="ko-KR" altLang="en-US" sz="1200" b="0" i="0" u="none" strike="noStrike" kern="100" cap="none" spc="0" normalizeH="0" baseline="0" noProof="0" dirty="0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t> </a:t>
            </a:r>
            <a:r>
              <a:rPr kumimoji="0" lang="en-US" altLang="ko-KR" sz="1200" b="0" i="0" u="none" strike="noStrike" kern="100" cap="none" spc="0" normalizeH="0" baseline="0" noProof="0" dirty="0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t>: </a:t>
            </a:r>
            <a:r>
              <a:rPr kumimoji="0" lang="ko-KR" altLang="en-US" sz="1200" b="0" i="0" u="none" strike="noStrike" kern="100" cap="none" spc="0" normalizeH="0" baseline="0" noProof="0" dirty="0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t>모의 경영시뮬레이션 “</a:t>
            </a:r>
            <a:r>
              <a:rPr kumimoji="0" lang="en-US" altLang="ko-KR" sz="1200" b="0" i="0" u="none" strike="noStrike" kern="100" cap="none" spc="0" normalizeH="0" baseline="0" noProof="0" dirty="0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t>SMC</a:t>
            </a:r>
            <a:r>
              <a:rPr kumimoji="0" lang="ko-KR" altLang="en-US" sz="1200" b="0" i="0" u="none" strike="noStrike" kern="100" cap="none" spc="0" normalizeH="0" baseline="0" noProof="0" dirty="0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t>의 세계”과정</a:t>
            </a:r>
          </a:p>
          <a:p>
            <a:pPr marL="0" marR="0" lvl="0" indent="34290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796925" algn="l"/>
              </a:tabLst>
              <a:defRPr/>
            </a:pPr>
            <a:r>
              <a:rPr kumimoji="0" lang="ko-KR" altLang="en-US" sz="1200" b="0" i="0" u="none" strike="noStrike" kern="100" cap="none" spc="0" normalizeH="0" baseline="0" noProof="0" dirty="0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t>□ 분류 </a:t>
            </a:r>
            <a:r>
              <a:rPr kumimoji="0" lang="en-US" altLang="ko-KR" sz="1200" b="0" i="0" u="none" strike="noStrike" kern="100" cap="none" spc="0" normalizeH="0" baseline="0" noProof="0" dirty="0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t>: </a:t>
            </a:r>
            <a:r>
              <a:rPr kumimoji="0" lang="ko-KR" altLang="en-US" sz="1200" b="0" i="0" u="none" strike="noStrike" kern="100" cap="none" spc="0" normalizeH="0" baseline="0" noProof="0" dirty="0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t>경영</a:t>
            </a:r>
            <a:r>
              <a:rPr kumimoji="0" lang="en-US" altLang="ko-KR" sz="1200" b="0" i="0" u="none" strike="noStrike" kern="100" cap="none" spc="0" normalizeH="0" baseline="0" noProof="0" dirty="0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t>•</a:t>
            </a:r>
            <a:r>
              <a:rPr kumimoji="0" lang="ko-KR" altLang="en-US" sz="1200" b="0" i="0" u="none" strike="noStrike" kern="100" cap="none" spc="0" normalizeH="0" baseline="0" noProof="0" dirty="0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t>기획</a:t>
            </a:r>
            <a:r>
              <a:rPr kumimoji="0" lang="en-US" altLang="ko-KR" sz="1200" b="0" i="0" u="none" strike="noStrike" kern="100" cap="none" spc="0" normalizeH="0" baseline="0" noProof="0" dirty="0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t>/</a:t>
            </a:r>
            <a:r>
              <a:rPr kumimoji="0" lang="ko-KR" altLang="en-US" sz="1200" b="0" i="0" u="none" strike="noStrike" kern="100" cap="none" spc="0" normalizeH="0" baseline="0" noProof="0" dirty="0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t>경영시뮬레이션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60504" y="214092"/>
            <a:ext cx="6508856" cy="369332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>
                    <a:lumMod val="85000"/>
                  </a:prstClr>
                </a:solidFill>
                <a:effectLst/>
                <a:uLnTx/>
                <a:uFillTx/>
                <a:latin typeface="타이포_팩토리 M" pitchFamily="18" charset="-127"/>
                <a:ea typeface="타이포_팩토리 M" pitchFamily="18" charset="-127"/>
                <a:cs typeface="+mn-cs"/>
              </a:rPr>
              <a:t>과정 및 구성 내용</a:t>
            </a:r>
            <a:endParaRPr kumimoji="0" lang="ko-KR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85000"/>
                </a:prstClr>
              </a:solidFill>
              <a:effectLst/>
              <a:uLnTx/>
              <a:uFillTx/>
              <a:latin typeface="타이포_팩토리 M" pitchFamily="18" charset="-127"/>
              <a:ea typeface="타이포_팩토리 M" pitchFamily="18" charset="-127"/>
              <a:cs typeface="+mn-cs"/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A848D27-6122-49BD-8FF1-8EA2358648D9}" type="slidenum">
              <a:rPr kumimoji="0" lang="ko-KR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pPr marL="0" marR="0" lvl="0" indent="0" algn="r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ko-KR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맑은 고딕"/>
              <a:ea typeface="맑은 고딕" panose="020B0503020000020004" pitchFamily="50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39577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내용 개체 틀 3"/>
          <p:cNvGraphicFramePr>
            <a:graphicFrameLocks noGrp="1"/>
          </p:cNvGraphicFramePr>
          <p:nvPr>
            <p:ph idx="4294967295"/>
          </p:nvPr>
        </p:nvGraphicFramePr>
        <p:xfrm>
          <a:off x="168811" y="1300484"/>
          <a:ext cx="6541478" cy="7591994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102613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758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6506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7445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44816"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 dirty="0"/>
                        <a:t>목적 및 개요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3404" marR="23404" marT="0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lvl="0" indent="-8001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SzPts val="1000"/>
                        <a:buFont typeface="돋움"/>
                        <a:buNone/>
                      </a:pPr>
                      <a:r>
                        <a:rPr lang="en-US" altLang="ko-KR" sz="900" kern="0" dirty="0" smtClean="0"/>
                        <a:t> </a:t>
                      </a:r>
                      <a:r>
                        <a:rPr lang="ko-KR" sz="900" kern="0" dirty="0" err="1" smtClean="0"/>
                        <a:t>본과정은</a:t>
                      </a:r>
                      <a:r>
                        <a:rPr lang="ko-KR" sz="900" kern="0" dirty="0" smtClean="0"/>
                        <a:t> </a:t>
                      </a:r>
                      <a:r>
                        <a:rPr lang="ko-KR" sz="900" kern="0" dirty="0"/>
                        <a:t>매출구조</a:t>
                      </a:r>
                      <a:r>
                        <a:rPr lang="en-US" sz="900" kern="0" dirty="0"/>
                        <a:t>(</a:t>
                      </a:r>
                      <a:r>
                        <a:rPr lang="ko-KR" sz="900" kern="0" dirty="0"/>
                        <a:t>마케팅</a:t>
                      </a:r>
                      <a:r>
                        <a:rPr lang="en-US" sz="900" kern="0" dirty="0"/>
                        <a:t>)</a:t>
                      </a:r>
                      <a:r>
                        <a:rPr lang="ko-KR" sz="900" kern="0" dirty="0"/>
                        <a:t>와 이익구조</a:t>
                      </a:r>
                      <a:r>
                        <a:rPr lang="en-US" sz="900" kern="0" dirty="0"/>
                        <a:t>(</a:t>
                      </a:r>
                      <a:r>
                        <a:rPr lang="ko-KR" sz="900" kern="0" dirty="0"/>
                        <a:t>재무</a:t>
                      </a:r>
                      <a:r>
                        <a:rPr lang="en-US" sz="900" kern="0" dirty="0"/>
                        <a:t>/</a:t>
                      </a:r>
                      <a:r>
                        <a:rPr lang="ko-KR" sz="900" kern="0" dirty="0"/>
                        <a:t>회계</a:t>
                      </a:r>
                      <a:r>
                        <a:rPr lang="en-US" sz="900" kern="0" dirty="0"/>
                        <a:t>)</a:t>
                      </a:r>
                      <a:r>
                        <a:rPr lang="ko-KR" sz="900" kern="0" dirty="0"/>
                        <a:t>에 대한 기초지식을 바탕으로 경영자의 관점에서 </a:t>
                      </a:r>
                      <a:r>
                        <a:rPr lang="en-US" altLang="ko-KR" sz="900" kern="0" dirty="0" smtClean="0"/>
                        <a:t> </a:t>
                      </a:r>
                    </a:p>
                    <a:p>
                      <a:pPr marL="0" lvl="0" indent="-8001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SzPts val="1000"/>
                        <a:buFont typeface="돋움"/>
                        <a:buNone/>
                      </a:pPr>
                      <a:r>
                        <a:rPr lang="en-US" altLang="ko-KR" sz="900" kern="0" dirty="0" smtClean="0"/>
                        <a:t> </a:t>
                      </a:r>
                      <a:r>
                        <a:rPr lang="ko-KR" sz="900" kern="0" dirty="0" smtClean="0"/>
                        <a:t>전략적이고 </a:t>
                      </a:r>
                      <a:r>
                        <a:rPr lang="ko-KR" sz="900" kern="0" dirty="0"/>
                        <a:t>합리적인 의사결정을 자기주도적으로 실행하기 위한 차세데 비즈니스 리더의 육성을 목표로 </a:t>
                      </a:r>
                      <a:r>
                        <a:rPr lang="en-US" altLang="ko-KR" sz="900" kern="0" dirty="0" smtClean="0"/>
                        <a:t> </a:t>
                      </a:r>
                    </a:p>
                    <a:p>
                      <a:pPr marL="0" lvl="0" indent="-8001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SzPts val="1000"/>
                        <a:buFont typeface="돋움"/>
                        <a:buNone/>
                      </a:pPr>
                      <a:r>
                        <a:rPr lang="en-US" altLang="ko-KR" sz="900" kern="0" dirty="0" smtClean="0"/>
                        <a:t> </a:t>
                      </a:r>
                      <a:r>
                        <a:rPr lang="ko-KR" sz="900" kern="0" dirty="0" smtClean="0"/>
                        <a:t>합니다</a:t>
                      </a:r>
                      <a:r>
                        <a:rPr lang="en-US" sz="900" kern="0" dirty="0"/>
                        <a:t>.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3404" marR="23404" marT="0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ko-KR" altLang="en-US" sz="900" ker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4042" marR="34042" marT="30259" marB="30259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ko-KR" altLang="en-US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4042" marR="34042" marT="30259" marB="30259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99022"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 dirty="0"/>
                        <a:t>기대효과 및</a:t>
                      </a:r>
                      <a:r>
                        <a:rPr lang="en-US" sz="900" kern="0" dirty="0"/>
                        <a:t/>
                      </a:r>
                      <a:br>
                        <a:rPr lang="en-US" sz="900" kern="0" dirty="0"/>
                      </a:br>
                      <a:r>
                        <a:rPr lang="ko-KR" sz="900" kern="0" dirty="0"/>
                        <a:t>특징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3404" marR="23404" marT="0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lvl="0" indent="-80010" algn="l" defTabSz="914400" rtl="0" eaLnBrk="1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  <a:buSzPts val="1000"/>
                        <a:buFont typeface="돋움"/>
                        <a:buNone/>
                      </a:pPr>
                      <a:r>
                        <a:rPr lang="en-US" altLang="ko-KR" sz="900" kern="0" dirty="0" smtClean="0"/>
                        <a:t> </a:t>
                      </a:r>
                      <a:r>
                        <a:rPr lang="ko-KR" sz="900" kern="0" dirty="0" smtClean="0"/>
                        <a:t>최근 </a:t>
                      </a:r>
                      <a:r>
                        <a:rPr lang="ko-KR" sz="900" kern="0" dirty="0"/>
                        <a:t>중요하게 부각되는 있는 새로운 경영가치를 중점적으로 다룹니다</a:t>
                      </a:r>
                      <a:r>
                        <a:rPr lang="en-US" sz="900" kern="0" dirty="0"/>
                        <a:t>.</a:t>
                      </a:r>
                      <a:endParaRPr lang="ko-KR" sz="900" kern="0" dirty="0"/>
                    </a:p>
                    <a:p>
                      <a:pPr marL="0" lvl="0" indent="-80010" algn="l" defTabSz="914400" rtl="0" eaLnBrk="1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  <a:buSzPts val="1000"/>
                        <a:buFont typeface="돋움"/>
                        <a:buNone/>
                      </a:pPr>
                      <a:r>
                        <a:rPr lang="en-US" altLang="ko-KR" sz="900" kern="0" dirty="0" smtClean="0"/>
                        <a:t> </a:t>
                      </a:r>
                      <a:r>
                        <a:rPr lang="ko-KR" sz="900" kern="0" dirty="0" smtClean="0"/>
                        <a:t>누구나 </a:t>
                      </a:r>
                      <a:r>
                        <a:rPr lang="ko-KR" sz="900" kern="0" dirty="0"/>
                        <a:t>쉽게 소화할 수 있는 학습구조로 되어 있습니다</a:t>
                      </a:r>
                      <a:r>
                        <a:rPr lang="en-US" sz="900" kern="0" dirty="0"/>
                        <a:t>.</a:t>
                      </a:r>
                      <a:endParaRPr lang="ko-KR" sz="900" kern="0" dirty="0"/>
                    </a:p>
                    <a:p>
                      <a:pPr marL="0" lvl="0" indent="-80010" algn="l" defTabSz="914400" rtl="0" eaLnBrk="1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  <a:buSzPts val="1000"/>
                        <a:buFont typeface="돋움"/>
                        <a:buNone/>
                      </a:pPr>
                      <a:r>
                        <a:rPr lang="en-US" altLang="ko-KR" sz="900" kern="0" dirty="0" smtClean="0"/>
                        <a:t> </a:t>
                      </a:r>
                      <a:r>
                        <a:rPr lang="ko-KR" sz="900" kern="0" dirty="0" smtClean="0"/>
                        <a:t>컴퓨터</a:t>
                      </a:r>
                      <a:r>
                        <a:rPr lang="en-US" sz="900" kern="0" dirty="0" smtClean="0"/>
                        <a:t> </a:t>
                      </a:r>
                      <a:r>
                        <a:rPr lang="en-US" sz="900" kern="0" dirty="0"/>
                        <a:t>S/W</a:t>
                      </a:r>
                      <a:r>
                        <a:rPr lang="ko-KR" sz="900" kern="0" dirty="0"/>
                        <a:t>에 의한 시뮬레이션은 결과의 신뢰성을 검증합니다</a:t>
                      </a:r>
                      <a:r>
                        <a:rPr lang="en-US" sz="900" kern="0" dirty="0"/>
                        <a:t>.</a:t>
                      </a:r>
                      <a:endParaRPr lang="ko-KR" sz="900" kern="0" dirty="0"/>
                    </a:p>
                    <a:p>
                      <a:pPr marL="0" lvl="0" indent="-80010" algn="l" defTabSz="914400" rtl="0" eaLnBrk="1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  <a:buSzPts val="1000"/>
                        <a:buFont typeface="돋움"/>
                        <a:buNone/>
                      </a:pPr>
                      <a:r>
                        <a:rPr lang="en-US" altLang="ko-KR" sz="900" kern="0" dirty="0" smtClean="0"/>
                        <a:t> </a:t>
                      </a:r>
                      <a:r>
                        <a:rPr lang="ko-KR" sz="900" kern="0" dirty="0" smtClean="0"/>
                        <a:t>의사결정항목이 </a:t>
                      </a:r>
                      <a:r>
                        <a:rPr lang="ko-KR" sz="900" kern="0" dirty="0"/>
                        <a:t>다양한 분야에 고루 분포되어 있어</a:t>
                      </a:r>
                      <a:r>
                        <a:rPr lang="en-US" sz="900" kern="0" dirty="0"/>
                        <a:t>, </a:t>
                      </a:r>
                      <a:r>
                        <a:rPr lang="ko-KR" sz="900" kern="0" dirty="0"/>
                        <a:t>경영의 </a:t>
                      </a:r>
                      <a:r>
                        <a:rPr lang="ko-KR" sz="900" kern="0" dirty="0" err="1"/>
                        <a:t>실감성을</a:t>
                      </a:r>
                      <a:r>
                        <a:rPr lang="ko-KR" sz="900" kern="0" dirty="0"/>
                        <a:t> 높일 수 있습니다</a:t>
                      </a:r>
                      <a:r>
                        <a:rPr lang="en-US" sz="900" kern="0" dirty="0"/>
                        <a:t>.  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3404" marR="23404" marT="0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ko-KR" altLang="en-US" sz="900" ker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4042" marR="34042" marT="30259" marB="30259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ko-KR" altLang="en-US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4042" marR="34042" marT="30259" marB="30259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4816"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 dirty="0"/>
                        <a:t>대상 및 시간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3404" marR="23404" marT="0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indent="-8001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900" kern="0" dirty="0" smtClean="0"/>
                        <a:t> </a:t>
                      </a:r>
                      <a:r>
                        <a:rPr lang="ko-KR" sz="900" kern="0" dirty="0" smtClean="0"/>
                        <a:t>대상</a:t>
                      </a:r>
                      <a:r>
                        <a:rPr lang="en-US" sz="900" kern="0" dirty="0" smtClean="0"/>
                        <a:t> </a:t>
                      </a:r>
                      <a:r>
                        <a:rPr lang="en-US" sz="900" kern="0" dirty="0"/>
                        <a:t>: </a:t>
                      </a:r>
                      <a:r>
                        <a:rPr lang="ko-KR" sz="900" kern="0" dirty="0" err="1"/>
                        <a:t>전사원</a:t>
                      </a:r>
                      <a:endParaRPr lang="ko-KR" sz="900" kern="0" dirty="0"/>
                    </a:p>
                    <a:p>
                      <a:pPr marL="0" indent="-8001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900" kern="0" dirty="0" smtClean="0"/>
                        <a:t> </a:t>
                      </a:r>
                      <a:r>
                        <a:rPr lang="ko-KR" sz="900" kern="0" dirty="0" smtClean="0"/>
                        <a:t>인원</a:t>
                      </a:r>
                      <a:r>
                        <a:rPr lang="en-US" sz="900" kern="0" dirty="0" smtClean="0"/>
                        <a:t> </a:t>
                      </a:r>
                      <a:r>
                        <a:rPr lang="en-US" sz="900" kern="0" dirty="0"/>
                        <a:t>: </a:t>
                      </a:r>
                      <a:r>
                        <a:rPr lang="ko-KR" altLang="en-US" sz="900" kern="100" dirty="0" smtClean="0"/>
                        <a:t>협의</a:t>
                      </a:r>
                      <a:endParaRPr lang="ko-KR" sz="900" kern="0" dirty="0"/>
                    </a:p>
                    <a:p>
                      <a:pPr marL="0" indent="-8001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900" kern="0" dirty="0" smtClean="0"/>
                        <a:t> </a:t>
                      </a:r>
                      <a:r>
                        <a:rPr lang="ko-KR" sz="900" kern="0" dirty="0" smtClean="0"/>
                        <a:t>시간</a:t>
                      </a:r>
                      <a:r>
                        <a:rPr lang="en-US" sz="900" kern="0" dirty="0" smtClean="0"/>
                        <a:t> </a:t>
                      </a:r>
                      <a:r>
                        <a:rPr lang="en-US" sz="900" kern="0" dirty="0"/>
                        <a:t>: 12H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3404" marR="23404" marT="0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ko-KR" altLang="en-US" sz="900" ker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4042" marR="34042" marT="30259" marB="30259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ko-KR" altLang="en-US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4042" marR="34042" marT="30259" marB="30259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8768">
                <a:tc gridSpan="4"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ko-KR" altLang="en-US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3404" marR="23404" marT="0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ko-KR" altLang="en-US" sz="900" ker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4042" marR="34042" marT="30259" marB="30259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ko-KR" altLang="en-US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4042" marR="34042" marT="30259" marB="30259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6419"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 dirty="0"/>
                        <a:t>주 제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7730" marR="17730" marT="31520" marB="3152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 dirty="0"/>
                        <a:t>학 </a:t>
                      </a:r>
                      <a:r>
                        <a:rPr lang="ko-KR" sz="900" kern="0" dirty="0" err="1"/>
                        <a:t>습</a:t>
                      </a:r>
                      <a:r>
                        <a:rPr lang="ko-KR" sz="900" kern="0" dirty="0"/>
                        <a:t> 내 용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7730" marR="17730" marT="31520" marB="3152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/>
                        <a:t>시 간</a:t>
                      </a:r>
                      <a:endParaRPr lang="ko-KR" sz="900" ker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7730" marR="17730" marT="31520" marB="3152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 dirty="0"/>
                        <a:t>학습방법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7730" marR="17730" marT="31520" marB="3152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12963"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/>
                        <a:t>[M1]</a:t>
                      </a:r>
                      <a:endParaRPr lang="ko-KR" sz="900" kern="0"/>
                    </a:p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/>
                        <a:t>오리엔테이션</a:t>
                      </a:r>
                    </a:p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/>
                        <a:t>경영활동의 흐름</a:t>
                      </a:r>
                      <a:endParaRPr lang="ko-KR" sz="900" ker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7730" marR="17730" marT="31520" marB="3152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8001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 dirty="0" smtClean="0"/>
                        <a:t> - </a:t>
                      </a:r>
                      <a:r>
                        <a:rPr lang="ko-KR" sz="900" kern="0" dirty="0"/>
                        <a:t>비즈니스 리더에게 요구되는 힘</a:t>
                      </a:r>
                      <a:r>
                        <a:rPr lang="en-US" sz="900" kern="0" dirty="0"/>
                        <a:t/>
                      </a:r>
                      <a:br>
                        <a:rPr lang="en-US" sz="900" kern="0" dirty="0"/>
                      </a:br>
                      <a:r>
                        <a:rPr lang="en-US" sz="900" kern="0" dirty="0" smtClean="0"/>
                        <a:t> - </a:t>
                      </a:r>
                      <a:r>
                        <a:rPr lang="ko-KR" sz="900" kern="0" dirty="0"/>
                        <a:t>경영감각</a:t>
                      </a:r>
                      <a:r>
                        <a:rPr lang="en-US" sz="900" kern="0" dirty="0"/>
                        <a:t>, </a:t>
                      </a:r>
                      <a:r>
                        <a:rPr lang="ko-KR" sz="900" kern="0" dirty="0"/>
                        <a:t>비즈니스 센스와 학습테마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7730" marR="17730" marT="31520" marB="3152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 dirty="0"/>
                        <a:t>1.0H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7730" marR="17730" marT="31520" marB="3152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7730" marR="17730" marT="31520" marB="3152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61235"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/>
                        <a:t>[M2]</a:t>
                      </a:r>
                      <a:br>
                        <a:rPr lang="en-US" sz="900" kern="0"/>
                      </a:br>
                      <a:r>
                        <a:rPr lang="ko-KR" sz="900" kern="0"/>
                        <a:t>경영시뮬레이션 </a:t>
                      </a:r>
                      <a:r>
                        <a:rPr lang="en-US" sz="900" kern="0"/>
                        <a:t>Rule</a:t>
                      </a:r>
                      <a:r>
                        <a:rPr lang="ko-KR" sz="900" kern="0"/>
                        <a:t>의 이해</a:t>
                      </a:r>
                      <a:endParaRPr lang="ko-KR" sz="900" ker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7730" marR="17730" marT="31520" marB="3152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8001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 dirty="0" smtClean="0"/>
                        <a:t> - </a:t>
                      </a:r>
                      <a:r>
                        <a:rPr lang="ko-KR" sz="900" kern="0" dirty="0"/>
                        <a:t>시뮬레이션의 설정</a:t>
                      </a:r>
                    </a:p>
                    <a:p>
                      <a:pPr marL="0" indent="-8001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 dirty="0" smtClean="0"/>
                        <a:t> - </a:t>
                      </a:r>
                      <a:r>
                        <a:rPr lang="ko-KR" sz="900" kern="0" dirty="0"/>
                        <a:t>경영계획의 수립</a:t>
                      </a:r>
                    </a:p>
                    <a:p>
                      <a:pPr marL="0" indent="-8001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 dirty="0" smtClean="0"/>
                        <a:t> - </a:t>
                      </a:r>
                      <a:r>
                        <a:rPr lang="ko-KR" sz="900" kern="0" dirty="0"/>
                        <a:t>회사조직도</a:t>
                      </a:r>
                      <a:r>
                        <a:rPr lang="en-US" sz="900" kern="0" dirty="0"/>
                        <a:t>,</a:t>
                      </a:r>
                      <a:r>
                        <a:rPr lang="ko-KR" sz="900" kern="0" dirty="0"/>
                        <a:t>업무분장</a:t>
                      </a:r>
                    </a:p>
                    <a:p>
                      <a:pPr marL="0" indent="-8001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 dirty="0" smtClean="0"/>
                        <a:t> - </a:t>
                      </a:r>
                      <a:r>
                        <a:rPr lang="ko-KR" sz="900" kern="0" dirty="0"/>
                        <a:t>영업</a:t>
                      </a:r>
                      <a:r>
                        <a:rPr lang="en-US" sz="900" kern="0" dirty="0"/>
                        <a:t>,</a:t>
                      </a:r>
                      <a:r>
                        <a:rPr lang="ko-KR" sz="900" kern="0" dirty="0"/>
                        <a:t>생산</a:t>
                      </a:r>
                      <a:r>
                        <a:rPr lang="en-US" sz="900" kern="0" dirty="0"/>
                        <a:t>,</a:t>
                      </a:r>
                      <a:r>
                        <a:rPr lang="ko-KR" sz="900" kern="0" dirty="0"/>
                        <a:t>재무 부문의</a:t>
                      </a:r>
                      <a:r>
                        <a:rPr lang="en-US" sz="900" kern="0" dirty="0"/>
                        <a:t> rule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7730" marR="17730" marT="31520" marB="3152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/>
                        <a:t>2.0H</a:t>
                      </a:r>
                      <a:endParaRPr lang="ko-KR" sz="900" ker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7730" marR="17730" marT="31520" marB="3152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sz="900" ker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7730" marR="17730" marT="31520" marB="3152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106052"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/>
                        <a:t>[M3]</a:t>
                      </a:r>
                      <a:br>
                        <a:rPr lang="en-US" sz="900" kern="0"/>
                      </a:br>
                      <a:r>
                        <a:rPr lang="ko-KR" sz="900" kern="0"/>
                        <a:t>계획수립 가이드</a:t>
                      </a:r>
                      <a:endParaRPr lang="ko-KR" sz="900" ker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7730" marR="17730" marT="31520" marB="3152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8001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 dirty="0" smtClean="0"/>
                        <a:t> 1</a:t>
                      </a:r>
                      <a:r>
                        <a:rPr lang="ko-KR" sz="900" kern="0" dirty="0"/>
                        <a:t>월의 경영활동 이익의 구조 </a:t>
                      </a:r>
                      <a:r>
                        <a:rPr lang="en-US" sz="900" kern="0" dirty="0"/>
                        <a:t/>
                      </a:r>
                      <a:br>
                        <a:rPr lang="en-US" sz="900" kern="0" dirty="0"/>
                      </a:br>
                      <a:r>
                        <a:rPr lang="en-US" sz="900" kern="0" dirty="0" smtClean="0"/>
                        <a:t> - </a:t>
                      </a:r>
                      <a:r>
                        <a:rPr lang="ko-KR" sz="900" kern="0" dirty="0"/>
                        <a:t>이익과 손실</a:t>
                      </a:r>
                      <a:r>
                        <a:rPr lang="en-US" sz="900" kern="0" dirty="0"/>
                        <a:t> </a:t>
                      </a:r>
                      <a:br>
                        <a:rPr lang="en-US" sz="900" kern="0" dirty="0"/>
                      </a:br>
                      <a:r>
                        <a:rPr lang="en-US" sz="900" kern="0" dirty="0" smtClean="0"/>
                        <a:t> - </a:t>
                      </a:r>
                      <a:r>
                        <a:rPr lang="ko-KR" sz="900" kern="0" dirty="0"/>
                        <a:t>매출비용과 사업의 전체상</a:t>
                      </a:r>
                      <a:r>
                        <a:rPr lang="en-US" sz="900" kern="0" dirty="0"/>
                        <a:t> </a:t>
                      </a:r>
                      <a:br>
                        <a:rPr lang="en-US" sz="900" kern="0" dirty="0"/>
                      </a:br>
                      <a:r>
                        <a:rPr lang="en-US" sz="900" kern="0" dirty="0" smtClean="0"/>
                        <a:t> - </a:t>
                      </a:r>
                      <a:r>
                        <a:rPr lang="ko-KR" sz="900" kern="0" dirty="0"/>
                        <a:t>매출과 원가</a:t>
                      </a:r>
                      <a:r>
                        <a:rPr lang="en-US" sz="900" kern="0" dirty="0"/>
                        <a:t/>
                      </a:r>
                      <a:br>
                        <a:rPr lang="en-US" sz="900" kern="0" dirty="0"/>
                      </a:br>
                      <a:r>
                        <a:rPr lang="en-US" sz="900" kern="0" dirty="0" smtClean="0"/>
                        <a:t> 2</a:t>
                      </a:r>
                      <a:r>
                        <a:rPr lang="ko-KR" sz="900" kern="0" dirty="0"/>
                        <a:t>월의 경영활동 이익의 구조 </a:t>
                      </a:r>
                      <a:r>
                        <a:rPr lang="en-US" sz="900" kern="0" dirty="0"/>
                        <a:t/>
                      </a:r>
                      <a:br>
                        <a:rPr lang="en-US" sz="900" kern="0" dirty="0"/>
                      </a:br>
                      <a:r>
                        <a:rPr lang="en-US" sz="900" kern="0" dirty="0" smtClean="0"/>
                        <a:t> - </a:t>
                      </a:r>
                      <a:r>
                        <a:rPr lang="ko-KR" sz="900" kern="0" dirty="0"/>
                        <a:t>가격과 수량</a:t>
                      </a:r>
                      <a:r>
                        <a:rPr lang="en-US" sz="900" kern="0" dirty="0"/>
                        <a:t> </a:t>
                      </a:r>
                      <a:br>
                        <a:rPr lang="en-US" sz="900" kern="0" dirty="0"/>
                      </a:br>
                      <a:r>
                        <a:rPr lang="en-US" sz="900" kern="0" dirty="0" smtClean="0"/>
                        <a:t> - </a:t>
                      </a:r>
                      <a:r>
                        <a:rPr lang="ko-KR" sz="900" kern="0" dirty="0"/>
                        <a:t>시장변동에 대한 적응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7730" marR="17730" marT="31520" marB="3152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/>
                        <a:t>3.0H</a:t>
                      </a:r>
                      <a:endParaRPr lang="ko-KR" sz="900" ker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7730" marR="17730" marT="31520" marB="3152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sz="900" ker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7730" marR="17730" marT="31520" marB="3152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4691"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/>
                        <a:t>[M4]</a:t>
                      </a:r>
                      <a:endParaRPr lang="ko-KR" sz="900" kern="0"/>
                    </a:p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/>
                        <a:t>마케팅의 이해</a:t>
                      </a:r>
                      <a:endParaRPr lang="ko-KR" sz="900" ker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7730" marR="17730" marT="31520" marB="3152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-8001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gulim"/>
                        <a:buNone/>
                      </a:pPr>
                      <a:r>
                        <a:rPr lang="en-US" altLang="ko-KR" sz="900" kern="0" dirty="0" smtClean="0"/>
                        <a:t> - </a:t>
                      </a:r>
                      <a:r>
                        <a:rPr lang="ko-KR" sz="900" kern="0" dirty="0" smtClean="0"/>
                        <a:t>마케팅 </a:t>
                      </a:r>
                      <a:r>
                        <a:rPr lang="ko-KR" sz="900" kern="0" dirty="0"/>
                        <a:t>개념의 생성</a:t>
                      </a:r>
                    </a:p>
                    <a:p>
                      <a:pPr marL="0" lvl="0" indent="-8001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gulim"/>
                        <a:buNone/>
                      </a:pPr>
                      <a:r>
                        <a:rPr lang="en-US" altLang="ko-KR" sz="900" kern="0" dirty="0" smtClean="0"/>
                        <a:t> - </a:t>
                      </a:r>
                      <a:r>
                        <a:rPr lang="ko-KR" sz="900" kern="0" dirty="0" smtClean="0"/>
                        <a:t>마케팅이란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7730" marR="17730" marT="31520" marB="3152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/>
                        <a:t>2.0H</a:t>
                      </a:r>
                      <a:endParaRPr lang="ko-KR" sz="900" ker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7730" marR="17730" marT="31520" marB="3152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sz="900" ker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7730" marR="17730" marT="31520" marB="3152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661235"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/>
                        <a:t>[M4]</a:t>
                      </a:r>
                      <a:br>
                        <a:rPr lang="en-US" sz="900" kern="0"/>
                      </a:br>
                      <a:r>
                        <a:rPr lang="ko-KR" sz="900" kern="0"/>
                        <a:t>가격</a:t>
                      </a:r>
                      <a:r>
                        <a:rPr lang="en-US" sz="900" kern="0"/>
                        <a:t>,</a:t>
                      </a:r>
                      <a:r>
                        <a:rPr lang="ko-KR" sz="900" kern="0"/>
                        <a:t>품질</a:t>
                      </a:r>
                      <a:r>
                        <a:rPr lang="en-US" sz="900" kern="0"/>
                        <a:t>,</a:t>
                      </a:r>
                      <a:r>
                        <a:rPr lang="ko-KR" sz="900" kern="0"/>
                        <a:t>광고 결정에 따른 경영활동</a:t>
                      </a:r>
                      <a:endParaRPr lang="ko-KR" sz="900" ker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7730" marR="17730" marT="31520" marB="3152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8001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 baseline="0" dirty="0" smtClean="0"/>
                        <a:t> - </a:t>
                      </a:r>
                      <a:r>
                        <a:rPr lang="ko-KR" sz="900" kern="0" dirty="0" smtClean="0"/>
                        <a:t>품질관리비</a:t>
                      </a:r>
                      <a:r>
                        <a:rPr lang="en-US" sz="900" kern="0" dirty="0"/>
                        <a:t>, </a:t>
                      </a:r>
                      <a:r>
                        <a:rPr lang="ko-KR" sz="900" kern="0" dirty="0"/>
                        <a:t>광고선전비의 인식</a:t>
                      </a:r>
                    </a:p>
                    <a:p>
                      <a:pPr marL="0" indent="-8001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 baseline="0" dirty="0"/>
                        <a:t> </a:t>
                      </a:r>
                      <a:r>
                        <a:rPr lang="en-US" sz="900" kern="0" baseline="0" dirty="0" smtClean="0"/>
                        <a:t>- </a:t>
                      </a:r>
                      <a:r>
                        <a:rPr lang="en-US" sz="900" kern="0" dirty="0" smtClean="0"/>
                        <a:t>3</a:t>
                      </a:r>
                      <a:r>
                        <a:rPr lang="ko-KR" sz="900" kern="0" dirty="0"/>
                        <a:t>월의 경영활동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7730" marR="17730" marT="31520" marB="3152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/>
                        <a:t>2.0H</a:t>
                      </a:r>
                      <a:endParaRPr lang="ko-KR" sz="900" ker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7730" marR="17730" marT="31520" marB="3152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sz="900" ker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7730" marR="17730" marT="31520" marB="3152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809507"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/>
                        <a:t>[M5]</a:t>
                      </a:r>
                      <a:br>
                        <a:rPr lang="en-US" sz="900" kern="0"/>
                      </a:br>
                      <a:r>
                        <a:rPr lang="ko-KR" sz="900" kern="0"/>
                        <a:t>마케팅 목표와 </a:t>
                      </a:r>
                    </a:p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/>
                        <a:t>마케팅 믹스</a:t>
                      </a:r>
                      <a:endParaRPr lang="ko-KR" sz="900" ker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7730" marR="17730" marT="31520" marB="3152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8001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 dirty="0" smtClean="0"/>
                        <a:t> - </a:t>
                      </a:r>
                      <a:r>
                        <a:rPr lang="ko-KR" sz="900" kern="0" dirty="0"/>
                        <a:t>수요</a:t>
                      </a:r>
                      <a:r>
                        <a:rPr lang="en-US" sz="900" kern="0" dirty="0"/>
                        <a:t>,</a:t>
                      </a:r>
                      <a:r>
                        <a:rPr lang="ko-KR" sz="900" kern="0" dirty="0"/>
                        <a:t>경쟁과 마케팅</a:t>
                      </a:r>
                    </a:p>
                    <a:p>
                      <a:pPr marL="0" indent="-8001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 dirty="0" smtClean="0"/>
                        <a:t> - </a:t>
                      </a:r>
                      <a:r>
                        <a:rPr lang="ko-KR" sz="900" kern="0" dirty="0"/>
                        <a:t>마케팅 믹스의</a:t>
                      </a:r>
                      <a:r>
                        <a:rPr lang="en-US" sz="900" kern="0" dirty="0"/>
                        <a:t> 4P’s</a:t>
                      </a:r>
                      <a:endParaRPr lang="ko-KR" sz="900" kern="0" dirty="0"/>
                    </a:p>
                    <a:p>
                      <a:pPr marL="0" indent="-8001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 dirty="0" smtClean="0"/>
                        <a:t> - </a:t>
                      </a:r>
                      <a:r>
                        <a:rPr lang="ko-KR" sz="900" kern="0" dirty="0"/>
                        <a:t>영업이익</a:t>
                      </a:r>
                    </a:p>
                    <a:p>
                      <a:pPr marL="0" indent="-8001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 dirty="0" smtClean="0"/>
                        <a:t> - </a:t>
                      </a:r>
                      <a:r>
                        <a:rPr lang="en-US" sz="900" kern="0" dirty="0"/>
                        <a:t>5</a:t>
                      </a:r>
                      <a:r>
                        <a:rPr lang="ko-KR" sz="900" kern="0" dirty="0"/>
                        <a:t>가지 이익</a:t>
                      </a:r>
                    </a:p>
                    <a:p>
                      <a:pPr marL="0" indent="-8001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 dirty="0" smtClean="0"/>
                        <a:t> - </a:t>
                      </a:r>
                      <a:r>
                        <a:rPr lang="en-US" sz="900" kern="0" dirty="0"/>
                        <a:t>4~6</a:t>
                      </a:r>
                      <a:r>
                        <a:rPr lang="ko-KR" sz="900" kern="0" dirty="0"/>
                        <a:t>월의 경영활동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7730" marR="17730" marT="31520" marB="3152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 dirty="0"/>
                        <a:t>2.0H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7730" marR="17730" marT="31520" marB="3152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7730" marR="17730" marT="31520" marB="3152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512963"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 dirty="0"/>
                        <a:t>[M6]</a:t>
                      </a:r>
                      <a:endParaRPr lang="ko-KR" sz="900" kern="0" dirty="0"/>
                    </a:p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 dirty="0"/>
                        <a:t>경영실적 분석과 </a:t>
                      </a:r>
                      <a:r>
                        <a:rPr lang="ko-KR" sz="900" kern="0" dirty="0" smtClean="0"/>
                        <a:t>발표</a:t>
                      </a:r>
                      <a:r>
                        <a:rPr lang="en-US" altLang="ko-KR" sz="900" kern="0" dirty="0" smtClean="0"/>
                        <a:t> 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7730" marR="17730" marT="31520" marB="3152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-8001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gulim"/>
                        <a:buNone/>
                      </a:pPr>
                      <a:r>
                        <a:rPr lang="en-US" altLang="ko-KR" sz="900" kern="0" dirty="0" smtClean="0"/>
                        <a:t> - </a:t>
                      </a:r>
                      <a:r>
                        <a:rPr lang="ko-KR" sz="900" kern="0" dirty="0" smtClean="0"/>
                        <a:t>경영실적 </a:t>
                      </a:r>
                      <a:r>
                        <a:rPr lang="ko-KR" sz="900" kern="0" dirty="0"/>
                        <a:t>발표 및</a:t>
                      </a:r>
                      <a:r>
                        <a:rPr lang="en-US" sz="900" kern="0" dirty="0"/>
                        <a:t> Review</a:t>
                      </a:r>
                      <a:endParaRPr lang="ko-KR" sz="900" kern="0" dirty="0"/>
                    </a:p>
                    <a:p>
                      <a:pPr marL="0" lvl="0" indent="-8001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gulim"/>
                        <a:buNone/>
                      </a:pPr>
                      <a:r>
                        <a:rPr lang="en-US" altLang="ko-KR" sz="900" kern="0" dirty="0" smtClean="0"/>
                        <a:t> - </a:t>
                      </a:r>
                      <a:r>
                        <a:rPr lang="ko-KR" sz="900" kern="0" dirty="0" smtClean="0"/>
                        <a:t>학습테마 </a:t>
                      </a:r>
                      <a:r>
                        <a:rPr lang="ko-KR" sz="900" kern="0" dirty="0"/>
                        <a:t>정리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7730" marR="17730" marT="31520" marB="3152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 dirty="0"/>
                        <a:t>1.0H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7730" marR="17730" marT="31520" marB="3152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7730" marR="17730" marT="31520" marB="3152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809507"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 dirty="0"/>
                        <a:t>[M7]</a:t>
                      </a:r>
                      <a:endParaRPr lang="ko-KR" sz="900" kern="0" dirty="0"/>
                    </a:p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 dirty="0"/>
                        <a:t>분석</a:t>
                      </a:r>
                      <a:r>
                        <a:rPr lang="en-US" sz="900" kern="0" dirty="0"/>
                        <a:t>/</a:t>
                      </a:r>
                      <a:r>
                        <a:rPr lang="ko-KR" sz="900" kern="0" dirty="0"/>
                        <a:t>총정리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7730" marR="17730" marT="31520" marB="3152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-8001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gulim"/>
                        <a:buNone/>
                      </a:pPr>
                      <a:r>
                        <a:rPr lang="en-US" altLang="ko-KR" sz="900" kern="0" dirty="0" smtClean="0"/>
                        <a:t> - </a:t>
                      </a:r>
                      <a:r>
                        <a:rPr lang="ko-KR" sz="900" kern="0" dirty="0" smtClean="0"/>
                        <a:t>경영평가서 </a:t>
                      </a:r>
                      <a:r>
                        <a:rPr lang="ko-KR" sz="900" kern="0" dirty="0"/>
                        <a:t>작성 발표</a:t>
                      </a:r>
                    </a:p>
                    <a:p>
                      <a:pPr marL="0" lvl="0" indent="-8001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gulim"/>
                        <a:buNone/>
                      </a:pPr>
                      <a:r>
                        <a:rPr lang="en-US" altLang="ko-KR" sz="900" kern="0" dirty="0" smtClean="0"/>
                        <a:t> - </a:t>
                      </a:r>
                      <a:r>
                        <a:rPr lang="ko-KR" sz="900" kern="0" dirty="0" smtClean="0"/>
                        <a:t>건강도 </a:t>
                      </a:r>
                      <a:r>
                        <a:rPr lang="ko-KR" sz="900" kern="0" dirty="0"/>
                        <a:t>체크</a:t>
                      </a:r>
                      <a:r>
                        <a:rPr lang="en-US" sz="900" kern="0" dirty="0"/>
                        <a:t>/</a:t>
                      </a:r>
                      <a:r>
                        <a:rPr lang="ko-KR" sz="900" kern="0" dirty="0"/>
                        <a:t>발표</a:t>
                      </a:r>
                    </a:p>
                    <a:p>
                      <a:pPr marL="0" lvl="0" indent="-8001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gulim"/>
                        <a:buNone/>
                      </a:pPr>
                      <a:r>
                        <a:rPr lang="en-US" altLang="ko-KR" sz="900" kern="0" dirty="0" smtClean="0"/>
                        <a:t> - </a:t>
                      </a:r>
                      <a:r>
                        <a:rPr lang="ko-KR" sz="900" kern="0" dirty="0" smtClean="0"/>
                        <a:t>총정리</a:t>
                      </a:r>
                      <a:endParaRPr lang="ko-KR" sz="900" kern="0" dirty="0"/>
                    </a:p>
                    <a:p>
                      <a:pPr marL="0" lvl="0" indent="-8001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gulim"/>
                        <a:buNone/>
                      </a:pPr>
                      <a:r>
                        <a:rPr lang="en-US" altLang="ko-KR" sz="900" kern="0" dirty="0" smtClean="0"/>
                        <a:t> - </a:t>
                      </a:r>
                      <a:r>
                        <a:rPr lang="ko-KR" sz="900" kern="0" dirty="0" smtClean="0"/>
                        <a:t>소감발표</a:t>
                      </a:r>
                      <a:endParaRPr lang="ko-KR" sz="900" kern="0" dirty="0"/>
                    </a:p>
                    <a:p>
                      <a:pPr marL="0" lvl="0" indent="-8001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gulim"/>
                        <a:buNone/>
                      </a:pPr>
                      <a:r>
                        <a:rPr lang="en-US" altLang="ko-KR" sz="900" kern="0" dirty="0" smtClean="0"/>
                        <a:t> - </a:t>
                      </a:r>
                      <a:r>
                        <a:rPr lang="ko-KR" sz="900" kern="0" dirty="0" smtClean="0"/>
                        <a:t>기업건강도 </a:t>
                      </a:r>
                      <a:r>
                        <a:rPr lang="ko-KR" sz="900" kern="0" dirty="0"/>
                        <a:t>체크와 확인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7730" marR="17730" marT="31520" marB="3152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/>
                        <a:t>1.0H</a:t>
                      </a:r>
                      <a:endParaRPr lang="ko-KR" sz="900" ker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7730" marR="17730" marT="31520" marB="3152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altLang="en-US" sz="900" kern="0" dirty="0"/>
                        <a:t>시</a:t>
                      </a:r>
                      <a:r>
                        <a:rPr lang="ko-KR" sz="900" kern="0" dirty="0" smtClean="0"/>
                        <a:t>트분석</a:t>
                      </a:r>
                      <a:endParaRPr lang="ko-KR" sz="900" kern="0" dirty="0"/>
                    </a:p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 dirty="0"/>
                        <a:t>발표</a:t>
                      </a:r>
                    </a:p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 dirty="0"/>
                        <a:t>강의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7730" marR="17730" marT="31520" marB="3152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sp>
        <p:nvSpPr>
          <p:cNvPr id="16385" name="Rectangle 1"/>
          <p:cNvSpPr>
            <a:spLocks noChangeArrowheads="1"/>
          </p:cNvSpPr>
          <p:nvPr/>
        </p:nvSpPr>
        <p:spPr bwMode="auto">
          <a:xfrm>
            <a:off x="-271544" y="613301"/>
            <a:ext cx="424783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34290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796925" algn="l"/>
              </a:tabLst>
              <a:defRPr/>
            </a:pPr>
            <a:r>
              <a:rPr kumimoji="0" lang="ko-KR" altLang="en-US" sz="1200" b="0" i="0" u="none" strike="noStrike" kern="100" cap="none" spc="0" normalizeH="0" baseline="0" noProof="0" dirty="0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t>□ </a:t>
            </a:r>
            <a:r>
              <a:rPr kumimoji="0" lang="ko-KR" altLang="en-US" sz="1200" b="0" i="0" u="none" strike="noStrike" kern="100" cap="none" spc="0" normalizeH="0" baseline="0" noProof="0" dirty="0" err="1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t>과정명</a:t>
            </a:r>
            <a:r>
              <a:rPr kumimoji="0" lang="ko-KR" altLang="en-US" sz="1200" b="0" i="0" u="none" strike="noStrike" kern="100" cap="none" spc="0" normalizeH="0" baseline="0" noProof="0" dirty="0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t> </a:t>
            </a:r>
            <a:r>
              <a:rPr kumimoji="0" lang="en-US" altLang="ko-KR" sz="1200" b="0" i="0" u="none" strike="noStrike" kern="100" cap="none" spc="0" normalizeH="0" baseline="0" noProof="0" dirty="0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t>: BSC(Business Simulation Course)</a:t>
            </a:r>
            <a:r>
              <a:rPr kumimoji="0" lang="ko-KR" altLang="en-US" sz="1200" b="0" i="0" u="none" strike="noStrike" kern="100" cap="none" spc="0" normalizeH="0" baseline="0" noProof="0" dirty="0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t>기본과정</a:t>
            </a:r>
          </a:p>
          <a:p>
            <a:pPr marL="0" marR="0" lvl="0" indent="34290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796925" algn="l"/>
              </a:tabLst>
              <a:defRPr/>
            </a:pPr>
            <a:r>
              <a:rPr kumimoji="0" lang="ko-KR" altLang="en-US" sz="1200" b="0" i="0" u="none" strike="noStrike" kern="100" cap="none" spc="0" normalizeH="0" baseline="0" noProof="0" dirty="0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t>□ 분류 </a:t>
            </a:r>
            <a:r>
              <a:rPr kumimoji="0" lang="en-US" altLang="ko-KR" sz="1200" b="0" i="0" u="none" strike="noStrike" kern="100" cap="none" spc="0" normalizeH="0" baseline="0" noProof="0" dirty="0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t>: </a:t>
            </a:r>
            <a:r>
              <a:rPr kumimoji="0" lang="ko-KR" altLang="en-US" sz="1200" b="0" i="0" u="none" strike="noStrike" kern="100" cap="none" spc="0" normalizeH="0" baseline="0" noProof="0" dirty="0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t>경영</a:t>
            </a:r>
            <a:r>
              <a:rPr kumimoji="0" lang="en-US" altLang="ko-KR" sz="1200" b="0" i="0" u="none" strike="noStrike" kern="100" cap="none" spc="0" normalizeH="0" baseline="0" noProof="0" dirty="0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t>•</a:t>
            </a:r>
            <a:r>
              <a:rPr kumimoji="0" lang="ko-KR" altLang="en-US" sz="1200" b="0" i="0" u="none" strike="noStrike" kern="100" cap="none" spc="0" normalizeH="0" baseline="0" noProof="0" dirty="0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t>기획</a:t>
            </a:r>
            <a:r>
              <a:rPr kumimoji="0" lang="en-US" altLang="ko-KR" sz="1200" b="0" i="0" u="none" strike="noStrike" kern="100" cap="none" spc="0" normalizeH="0" baseline="0" noProof="0" dirty="0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t>/</a:t>
            </a:r>
            <a:r>
              <a:rPr kumimoji="0" lang="ko-KR" altLang="en-US" sz="1200" b="0" i="0" u="none" strike="noStrike" kern="100" cap="none" spc="0" normalizeH="0" baseline="0" noProof="0" dirty="0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t>경영시뮬레이션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60504" y="214092"/>
            <a:ext cx="6508856" cy="369332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>
                    <a:lumMod val="85000"/>
                  </a:prstClr>
                </a:solidFill>
                <a:effectLst/>
                <a:uLnTx/>
                <a:uFillTx/>
                <a:latin typeface="타이포_팩토리 M" pitchFamily="18" charset="-127"/>
                <a:ea typeface="타이포_팩토리 M" pitchFamily="18" charset="-127"/>
                <a:cs typeface="+mn-cs"/>
              </a:rPr>
              <a:t>과정 및 구성 내용</a:t>
            </a:r>
            <a:endParaRPr kumimoji="0" lang="ko-KR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85000"/>
                </a:prstClr>
              </a:solidFill>
              <a:effectLst/>
              <a:uLnTx/>
              <a:uFillTx/>
              <a:latin typeface="타이포_팩토리 M" pitchFamily="18" charset="-127"/>
              <a:ea typeface="타이포_팩토리 M" pitchFamily="18" charset="-127"/>
              <a:cs typeface="+mn-cs"/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A848D27-6122-49BD-8FF1-8EA2358648D9}" type="slidenum">
              <a:rPr kumimoji="0" lang="ko-KR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pPr marL="0" marR="0" lvl="0" indent="0" algn="r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ko-KR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맑은 고딕"/>
              <a:ea typeface="맑은 고딕" panose="020B0503020000020004" pitchFamily="50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90903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내용 개체 틀 3"/>
          <p:cNvGraphicFramePr>
            <a:graphicFrameLocks noGrp="1"/>
          </p:cNvGraphicFramePr>
          <p:nvPr>
            <p:ph idx="4294967295"/>
          </p:nvPr>
        </p:nvGraphicFramePr>
        <p:xfrm>
          <a:off x="188640" y="1331640"/>
          <a:ext cx="6480720" cy="7488832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10166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3703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598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672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873240"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 dirty="0"/>
                        <a:t>목적 및 개요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0007" marR="40007" marT="0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lvl="0" indent="-80010" algn="l" defTabSz="9144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  <a:buSzPts val="1000"/>
                        <a:buFont typeface="돋움"/>
                        <a:buNone/>
                      </a:pPr>
                      <a:r>
                        <a:rPr lang="en-US" altLang="ko-KR" sz="900" kern="0" dirty="0" smtClean="0"/>
                        <a:t> </a:t>
                      </a:r>
                      <a:r>
                        <a:rPr lang="ko-KR" sz="900" kern="0" dirty="0" smtClean="0"/>
                        <a:t>창조경영에서의 </a:t>
                      </a:r>
                      <a:r>
                        <a:rPr lang="ko-KR" sz="900" kern="0" dirty="0"/>
                        <a:t>조직 문화구축과 </a:t>
                      </a:r>
                      <a:r>
                        <a:rPr lang="ko-KR" sz="900" kern="0" dirty="0" err="1"/>
                        <a:t>인재육성안을</a:t>
                      </a:r>
                      <a:r>
                        <a:rPr lang="ko-KR" sz="900" kern="0" dirty="0"/>
                        <a:t> 제시합니다</a:t>
                      </a:r>
                      <a:r>
                        <a:rPr lang="en-US" sz="900" kern="0" dirty="0"/>
                        <a:t>.</a:t>
                      </a:r>
                      <a:endParaRPr lang="ko-KR" sz="900" kern="0" dirty="0"/>
                    </a:p>
                    <a:p>
                      <a:pPr marL="0" lvl="0" indent="-80010" algn="l" defTabSz="914400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  <a:buSzPts val="1000"/>
                        <a:buFont typeface="돋움"/>
                        <a:buNone/>
                      </a:pPr>
                      <a:r>
                        <a:rPr lang="en-US" altLang="ko-KR" sz="900" kern="0" dirty="0" smtClean="0"/>
                        <a:t> </a:t>
                      </a:r>
                      <a:r>
                        <a:rPr lang="ko-KR" sz="900" kern="0" dirty="0" smtClean="0"/>
                        <a:t>창조경영혁신을 </a:t>
                      </a:r>
                      <a:r>
                        <a:rPr lang="ko-KR" sz="900" kern="0" dirty="0"/>
                        <a:t>위한 실질적 툴을 습득합니다</a:t>
                      </a:r>
                      <a:r>
                        <a:rPr lang="en-US" sz="900" kern="0" dirty="0"/>
                        <a:t>.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0007" marR="40007" marT="0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ko-KR" altLang="en-US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8191" marR="58191" marT="51725" marB="517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ko-KR" altLang="en-US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8191" marR="58191" marT="51725" marB="517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40413"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 dirty="0"/>
                        <a:t>기대효과 및</a:t>
                      </a:r>
                      <a:r>
                        <a:rPr lang="en-US" sz="900" kern="0" dirty="0"/>
                        <a:t/>
                      </a:r>
                      <a:br>
                        <a:rPr lang="en-US" sz="900" kern="0" dirty="0"/>
                      </a:br>
                      <a:r>
                        <a:rPr lang="ko-KR" sz="900" kern="0" dirty="0"/>
                        <a:t>특징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0007" marR="40007" marT="0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lvl="0" indent="-80010" algn="l" defTabSz="914400" rtl="0" eaLnBrk="1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  <a:buSzPts val="1000"/>
                        <a:buFont typeface="돋움"/>
                        <a:buNone/>
                      </a:pPr>
                      <a:r>
                        <a:rPr lang="en-US" sz="900" kern="0" dirty="0" smtClean="0"/>
                        <a:t> TRIZ</a:t>
                      </a:r>
                      <a:r>
                        <a:rPr lang="ko-KR" sz="900" kern="0" dirty="0"/>
                        <a:t>기법을 사용하여 창의적 기업문화를 형성에 기여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0007" marR="40007" marT="0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ko-KR" altLang="en-US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8191" marR="58191" marT="51725" marB="517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ko-KR" altLang="en-US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8191" marR="58191" marT="51725" marB="517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99913"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 dirty="0"/>
                        <a:t>대상 및 시간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0007" marR="40007" marT="0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indent="-8001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900" kern="0" dirty="0" smtClean="0"/>
                        <a:t> </a:t>
                      </a:r>
                      <a:r>
                        <a:rPr lang="ko-KR" sz="900" kern="0" dirty="0" smtClean="0"/>
                        <a:t>대상</a:t>
                      </a:r>
                      <a:r>
                        <a:rPr lang="en-US" sz="900" kern="0" dirty="0" smtClean="0"/>
                        <a:t> </a:t>
                      </a:r>
                      <a:r>
                        <a:rPr lang="en-US" sz="900" kern="0" dirty="0"/>
                        <a:t>: </a:t>
                      </a:r>
                      <a:r>
                        <a:rPr lang="ko-KR" sz="900" kern="0" dirty="0" err="1"/>
                        <a:t>전사원</a:t>
                      </a:r>
                      <a:endParaRPr lang="ko-KR" sz="900" kern="0" dirty="0"/>
                    </a:p>
                    <a:p>
                      <a:pPr marL="0" indent="-8001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900" kern="0" dirty="0" smtClean="0"/>
                        <a:t> </a:t>
                      </a:r>
                      <a:r>
                        <a:rPr lang="ko-KR" sz="900" kern="0" dirty="0" smtClean="0"/>
                        <a:t>인원</a:t>
                      </a:r>
                      <a:r>
                        <a:rPr lang="en-US" sz="900" kern="0" dirty="0" smtClean="0"/>
                        <a:t> </a:t>
                      </a:r>
                      <a:r>
                        <a:rPr lang="en-US" sz="900" kern="0" dirty="0"/>
                        <a:t>: </a:t>
                      </a:r>
                      <a:r>
                        <a:rPr lang="ko-KR" altLang="en-US" sz="900" kern="0" dirty="0" smtClean="0"/>
                        <a:t>협의</a:t>
                      </a:r>
                      <a:endParaRPr lang="ko-KR" sz="900" kern="0" dirty="0"/>
                    </a:p>
                    <a:p>
                      <a:pPr marL="0" indent="-8001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ko-KR" sz="900" kern="0" dirty="0" smtClean="0"/>
                        <a:t> </a:t>
                      </a:r>
                      <a:r>
                        <a:rPr lang="ko-KR" sz="900" kern="0" dirty="0" smtClean="0"/>
                        <a:t>시간</a:t>
                      </a:r>
                      <a:r>
                        <a:rPr lang="en-US" sz="900" kern="0" dirty="0" smtClean="0"/>
                        <a:t> </a:t>
                      </a:r>
                      <a:r>
                        <a:rPr lang="en-US" sz="900" kern="0" dirty="0"/>
                        <a:t>: 12H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0007" marR="40007" marT="0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ko-KR" altLang="en-US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8191" marR="58191" marT="51725" marB="517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ko-KR" altLang="en-US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8191" marR="58191" marT="51725" marB="5172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3398">
                <a:tc gridSpan="4">
                  <a:txBody>
                    <a:bodyPr/>
                    <a:lstStyle/>
                    <a:p>
                      <a:pPr marL="0" indent="-8001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ko-KR" altLang="en-US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0007" marR="40007" marT="0" marB="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ko-KR" altLang="en-US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8191" marR="58191" marT="51725" marB="51725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ko-KR" altLang="en-US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8191" marR="58191" marT="51725" marB="51725"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932"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 dirty="0"/>
                        <a:t>주 제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0308" marR="30308" marT="53880" marB="5388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 dirty="0"/>
                        <a:t>학 </a:t>
                      </a:r>
                      <a:r>
                        <a:rPr lang="ko-KR" sz="900" kern="0" dirty="0" err="1"/>
                        <a:t>습</a:t>
                      </a:r>
                      <a:r>
                        <a:rPr lang="ko-KR" sz="900" kern="0" dirty="0"/>
                        <a:t> 내 용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0308" marR="30308" marT="53880" marB="5388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 dirty="0"/>
                        <a:t>시 간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0308" marR="30308" marT="53880" marB="5388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 dirty="0"/>
                        <a:t>학습방법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0308" marR="30308" marT="53880" marB="5388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340488"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 dirty="0"/>
                        <a:t>[M1]</a:t>
                      </a:r>
                      <a:endParaRPr lang="ko-KR" sz="900" kern="0" dirty="0"/>
                    </a:p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 dirty="0"/>
                        <a:t>창조경영을 위한 창의적 조직문화와 학습조직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0308" marR="30308" marT="53880" marB="5388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8001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 dirty="0" smtClean="0"/>
                        <a:t> - </a:t>
                      </a:r>
                      <a:r>
                        <a:rPr lang="ko-KR" sz="900" kern="0" dirty="0"/>
                        <a:t>창조경영과 조직창의성 소개</a:t>
                      </a:r>
                    </a:p>
                    <a:p>
                      <a:pPr marL="0" indent="-8001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 dirty="0" smtClean="0"/>
                        <a:t> - </a:t>
                      </a:r>
                      <a:r>
                        <a:rPr lang="ko-KR" sz="900" kern="0" dirty="0"/>
                        <a:t>창조경영을 위한 </a:t>
                      </a:r>
                      <a:r>
                        <a:rPr lang="ko-KR" sz="900" kern="0" dirty="0" err="1"/>
                        <a:t>인재육성안</a:t>
                      </a:r>
                      <a:r>
                        <a:rPr lang="en-US" sz="900" kern="0" dirty="0"/>
                        <a:t/>
                      </a:r>
                      <a:br>
                        <a:rPr lang="en-US" sz="900" kern="0" dirty="0"/>
                      </a:br>
                      <a:r>
                        <a:rPr lang="en-US" sz="900" kern="0" dirty="0" smtClean="0"/>
                        <a:t> - </a:t>
                      </a:r>
                      <a:r>
                        <a:rPr lang="ko-KR" sz="900" kern="0" dirty="0"/>
                        <a:t>창조경영의 시스템적 접근방안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0308" marR="30308" marT="53880" marB="5388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/>
                        <a:t>2.0H</a:t>
                      </a:r>
                      <a:endParaRPr lang="ko-KR" sz="900" ker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0308" marR="30308" marT="53880" marB="5388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0308" marR="30308" marT="53880" marB="5388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13320"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 dirty="0"/>
                        <a:t>[M2]</a:t>
                      </a:r>
                      <a:br>
                        <a:rPr lang="en-US" sz="900" kern="0" dirty="0"/>
                      </a:br>
                      <a:r>
                        <a:rPr lang="en-US" sz="900" kern="0" dirty="0"/>
                        <a:t>TRIZ</a:t>
                      </a:r>
                      <a:r>
                        <a:rPr lang="ko-KR" sz="900" kern="0" dirty="0"/>
                        <a:t>소개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0308" marR="30308" marT="53880" marB="5388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8001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 dirty="0" smtClean="0"/>
                        <a:t> - </a:t>
                      </a:r>
                      <a:r>
                        <a:rPr lang="en-US" sz="900" kern="0" dirty="0"/>
                        <a:t>TRIZ</a:t>
                      </a:r>
                      <a:r>
                        <a:rPr lang="ko-KR" sz="900" kern="0" dirty="0"/>
                        <a:t>개요 및 기본 개념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0308" marR="30308" marT="53880" marB="5388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/>
                        <a:t>2.0H</a:t>
                      </a:r>
                      <a:endParaRPr lang="ko-KR" sz="900" ker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0308" marR="30308" marT="53880" marB="5388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sz="900" ker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0308" marR="30308" marT="53880" marB="5388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098099"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/>
                        <a:t>[M3]</a:t>
                      </a:r>
                      <a:br>
                        <a:rPr lang="en-US" sz="900" kern="0"/>
                      </a:br>
                      <a:r>
                        <a:rPr lang="ko-KR" sz="900" kern="0"/>
                        <a:t>창조 경영과 사무간접</a:t>
                      </a:r>
                      <a:r>
                        <a:rPr lang="en-US" sz="900" kern="0"/>
                        <a:t>/</a:t>
                      </a:r>
                      <a:r>
                        <a:rPr lang="ko-KR" sz="900" kern="0"/>
                        <a:t>서비스 부문의</a:t>
                      </a:r>
                      <a:r>
                        <a:rPr lang="en-US" sz="900" kern="0"/>
                        <a:t> TRIZ</a:t>
                      </a:r>
                      <a:endParaRPr lang="ko-KR" sz="900" ker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0308" marR="30308" marT="53880" marB="5388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8001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 dirty="0" smtClean="0"/>
                        <a:t> - </a:t>
                      </a:r>
                      <a:r>
                        <a:rPr lang="ko-KR" sz="900" kern="0" dirty="0"/>
                        <a:t>사무간접</a:t>
                      </a:r>
                      <a:r>
                        <a:rPr lang="en-US" sz="900" kern="0" dirty="0"/>
                        <a:t>/</a:t>
                      </a:r>
                      <a:r>
                        <a:rPr lang="ko-KR" sz="900" kern="0" dirty="0"/>
                        <a:t>서비스</a:t>
                      </a:r>
                      <a:r>
                        <a:rPr lang="en-US" sz="900" kern="0" dirty="0"/>
                        <a:t> TRIZ </a:t>
                      </a:r>
                      <a:r>
                        <a:rPr lang="ko-KR" sz="900" kern="0" dirty="0"/>
                        <a:t>개념과 원리 이해</a:t>
                      </a:r>
                      <a:r>
                        <a:rPr lang="en-US" sz="900" kern="0" dirty="0"/>
                        <a:t/>
                      </a:r>
                      <a:br>
                        <a:rPr lang="en-US" sz="900" kern="0" dirty="0"/>
                      </a:br>
                      <a:r>
                        <a:rPr lang="en-US" sz="900" kern="0" dirty="0" smtClean="0"/>
                        <a:t> - </a:t>
                      </a:r>
                      <a:r>
                        <a:rPr lang="ko-KR" sz="900" kern="0" dirty="0"/>
                        <a:t>사무간접</a:t>
                      </a:r>
                      <a:r>
                        <a:rPr lang="en-US" sz="900" kern="0" dirty="0"/>
                        <a:t>/</a:t>
                      </a:r>
                      <a:r>
                        <a:rPr lang="ko-KR" sz="900" kern="0" dirty="0"/>
                        <a:t>서비스부문</a:t>
                      </a:r>
                      <a:r>
                        <a:rPr lang="en-US" sz="900" kern="0" dirty="0"/>
                        <a:t> TRIZ </a:t>
                      </a:r>
                      <a:r>
                        <a:rPr lang="ko-KR" sz="900" kern="0" dirty="0"/>
                        <a:t>활용 포인트</a:t>
                      </a:r>
                      <a:r>
                        <a:rPr lang="en-US" sz="900" kern="0" dirty="0"/>
                        <a:t/>
                      </a:r>
                      <a:br>
                        <a:rPr lang="en-US" sz="900" kern="0" dirty="0"/>
                      </a:br>
                      <a:r>
                        <a:rPr lang="en-US" sz="900" kern="0" dirty="0" smtClean="0"/>
                        <a:t> - </a:t>
                      </a:r>
                      <a:r>
                        <a:rPr lang="ko-KR" sz="900" kern="0" dirty="0"/>
                        <a:t>사무간접</a:t>
                      </a:r>
                      <a:r>
                        <a:rPr lang="en-US" sz="900" kern="0" dirty="0"/>
                        <a:t>/</a:t>
                      </a:r>
                      <a:r>
                        <a:rPr lang="ko-KR" sz="900" kern="0" dirty="0"/>
                        <a:t>서비스</a:t>
                      </a:r>
                      <a:r>
                        <a:rPr lang="en-US" sz="900" kern="0" dirty="0"/>
                        <a:t> TRIZ </a:t>
                      </a:r>
                      <a:r>
                        <a:rPr lang="ko-KR" sz="900" kern="0" dirty="0"/>
                        <a:t>사례연구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0308" marR="30308" marT="53880" marB="5388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 dirty="0"/>
                        <a:t>3.0H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0308" marR="30308" marT="53880" marB="5388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0308" marR="30308" marT="53880" marB="5388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613320"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 dirty="0"/>
                        <a:t>[M4]</a:t>
                      </a:r>
                      <a:endParaRPr lang="ko-KR" sz="900" kern="0" dirty="0"/>
                    </a:p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 dirty="0"/>
                        <a:t>ASIT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0308" marR="30308" marT="53880" marB="5388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-8001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gulim"/>
                        <a:buNone/>
                      </a:pPr>
                      <a:r>
                        <a:rPr lang="en-US" sz="900" kern="0" dirty="0" smtClean="0"/>
                        <a:t> - </a:t>
                      </a:r>
                      <a:r>
                        <a:rPr lang="en-US" sz="900" kern="0" dirty="0" err="1" smtClean="0"/>
                        <a:t>Asit</a:t>
                      </a:r>
                      <a:r>
                        <a:rPr lang="en-US" sz="900" kern="0" dirty="0" smtClean="0"/>
                        <a:t> </a:t>
                      </a:r>
                      <a:r>
                        <a:rPr lang="en-US" sz="900" kern="0" dirty="0"/>
                        <a:t>Tool Principle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0308" marR="30308" marT="53880" marB="5388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/>
                        <a:t>3.0H</a:t>
                      </a:r>
                      <a:endParaRPr lang="ko-KR" sz="900" ker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0308" marR="30308" marT="53880" marB="5388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0308" marR="30308" marT="53880" marB="5388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855709"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/>
                        <a:t>[M5]</a:t>
                      </a:r>
                      <a:endParaRPr lang="ko-KR" sz="900" kern="0"/>
                    </a:p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o-KR" sz="900" kern="0"/>
                        <a:t>현업과제해결 및 자문</a:t>
                      </a:r>
                      <a:endParaRPr lang="ko-KR" sz="900" ker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0308" marR="30308" marT="53880" marB="5388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-8001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gulim"/>
                        <a:buNone/>
                      </a:pPr>
                      <a:r>
                        <a:rPr lang="en-US" altLang="ko-KR" sz="900" kern="0" dirty="0" smtClean="0"/>
                        <a:t> - </a:t>
                      </a:r>
                      <a:r>
                        <a:rPr lang="ko-KR" sz="900" kern="0" dirty="0" smtClean="0"/>
                        <a:t>문제해결</a:t>
                      </a:r>
                      <a:endParaRPr lang="ko-KR" sz="900" kern="0" dirty="0"/>
                    </a:p>
                    <a:p>
                      <a:pPr marL="0" lvl="0" indent="-8001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gulim"/>
                        <a:buNone/>
                      </a:pPr>
                      <a:r>
                        <a:rPr lang="en-US" altLang="ko-KR" sz="900" kern="0" dirty="0" smtClean="0"/>
                        <a:t> - </a:t>
                      </a:r>
                      <a:r>
                        <a:rPr lang="ko-KR" sz="900" kern="0" dirty="0" smtClean="0"/>
                        <a:t>신상품</a:t>
                      </a:r>
                      <a:r>
                        <a:rPr lang="en-US" sz="900" kern="0" dirty="0" smtClean="0"/>
                        <a:t> </a:t>
                      </a:r>
                      <a:r>
                        <a:rPr lang="en-US" sz="900" kern="0" dirty="0"/>
                        <a:t>/</a:t>
                      </a:r>
                      <a:r>
                        <a:rPr lang="ko-KR" sz="900" kern="0" dirty="0"/>
                        <a:t>서비스 </a:t>
                      </a:r>
                      <a:r>
                        <a:rPr lang="ko-KR" sz="900" kern="0" dirty="0" err="1"/>
                        <a:t>컨셉개발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0308" marR="30308" marT="53880" marB="5388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900" kern="0" dirty="0"/>
                        <a:t>2.0H</a:t>
                      </a:r>
                      <a:endParaRPr lang="ko-KR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0308" marR="30308" marT="53880" marB="5388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8001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sz="900" kern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0308" marR="30308" marT="53880" marB="53880" anchor="ctr">
                    <a:lnL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14337" name="Rectangle 1"/>
          <p:cNvSpPr>
            <a:spLocks noChangeArrowheads="1"/>
          </p:cNvSpPr>
          <p:nvPr/>
        </p:nvSpPr>
        <p:spPr bwMode="auto">
          <a:xfrm>
            <a:off x="-257476" y="619372"/>
            <a:ext cx="2789546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34290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796925" algn="l"/>
              </a:tabLst>
              <a:defRPr/>
            </a:pPr>
            <a:r>
              <a:rPr kumimoji="0" lang="ko-KR" altLang="en-US" sz="1200" b="0" i="0" u="none" strike="noStrike" kern="100" cap="none" spc="0" normalizeH="0" baseline="0" noProof="0" dirty="0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t>□ </a:t>
            </a:r>
            <a:r>
              <a:rPr kumimoji="0" lang="ko-KR" altLang="en-US" sz="1200" b="0" i="0" u="none" strike="noStrike" kern="100" cap="none" spc="0" normalizeH="0" baseline="0" noProof="0" dirty="0" err="1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t>과정명</a:t>
            </a:r>
            <a:r>
              <a:rPr kumimoji="0" lang="ko-KR" altLang="en-US" sz="1200" b="0" i="0" u="none" strike="noStrike" kern="100" cap="none" spc="0" normalizeH="0" baseline="0" noProof="0" dirty="0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t> </a:t>
            </a:r>
            <a:r>
              <a:rPr kumimoji="0" lang="en-US" altLang="ko-KR" sz="1200" b="0" i="0" u="none" strike="noStrike" kern="100" cap="none" spc="0" normalizeH="0" baseline="0" noProof="0" dirty="0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t>: </a:t>
            </a:r>
            <a:r>
              <a:rPr kumimoji="0" lang="ko-KR" altLang="en-US" sz="1200" b="0" i="0" u="none" strike="noStrike" kern="100" cap="none" spc="0" normalizeH="0" baseline="0" noProof="0" dirty="0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t>창조경영과 </a:t>
            </a:r>
            <a:r>
              <a:rPr kumimoji="0" lang="en-US" altLang="ko-KR" sz="1200" b="0" i="0" u="none" strike="noStrike" kern="100" cap="none" spc="0" normalizeH="0" baseline="0" noProof="0" dirty="0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t>TRIZ</a:t>
            </a:r>
            <a:r>
              <a:rPr kumimoji="0" lang="ko-KR" altLang="en-US" sz="1200" b="0" i="0" u="none" strike="noStrike" kern="100" cap="none" spc="0" normalizeH="0" baseline="0" noProof="0" dirty="0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t>과정</a:t>
            </a:r>
          </a:p>
          <a:p>
            <a:pPr marL="0" marR="0" lvl="0" indent="34290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796925" algn="l"/>
              </a:tabLst>
              <a:defRPr/>
            </a:pPr>
            <a:r>
              <a:rPr kumimoji="0" lang="ko-KR" altLang="en-US" sz="1200" b="0" i="0" u="none" strike="noStrike" kern="100" cap="none" spc="0" normalizeH="0" baseline="0" noProof="0" dirty="0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t>□ 분류 </a:t>
            </a:r>
            <a:r>
              <a:rPr kumimoji="0" lang="en-US" altLang="ko-KR" sz="1200" b="0" i="0" u="none" strike="noStrike" kern="100" cap="none" spc="0" normalizeH="0" baseline="0" noProof="0" dirty="0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t>: </a:t>
            </a:r>
            <a:r>
              <a:rPr kumimoji="0" lang="ko-KR" altLang="en-US" sz="1200" b="0" i="0" u="none" strike="noStrike" kern="100" cap="none" spc="0" normalizeH="0" baseline="0" noProof="0" dirty="0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t>경영일반</a:t>
            </a:r>
            <a:r>
              <a:rPr kumimoji="0" lang="en-US" altLang="ko-KR" sz="1200" b="0" i="0" u="none" strike="noStrike" kern="100" cap="none" spc="0" normalizeH="0" baseline="0" noProof="0" dirty="0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t>/</a:t>
            </a:r>
            <a:r>
              <a:rPr kumimoji="0" lang="ko-KR" altLang="en-US" sz="1200" b="0" i="0" u="none" strike="noStrike" kern="100" cap="none" spc="0" normalizeH="0" baseline="0" noProof="0" dirty="0" smtClean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t>창조윤리경영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60504" y="214092"/>
            <a:ext cx="6508856" cy="369332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>
                    <a:lumMod val="85000"/>
                  </a:prstClr>
                </a:solidFill>
                <a:effectLst/>
                <a:uLnTx/>
                <a:uFillTx/>
                <a:latin typeface="타이포_팩토리 M" pitchFamily="18" charset="-127"/>
                <a:ea typeface="타이포_팩토리 M" pitchFamily="18" charset="-127"/>
                <a:cs typeface="+mn-cs"/>
              </a:rPr>
              <a:t>과정 및 구성 내용</a:t>
            </a:r>
            <a:endParaRPr kumimoji="0" lang="ko-KR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85000"/>
                </a:prstClr>
              </a:solidFill>
              <a:effectLst/>
              <a:uLnTx/>
              <a:uFillTx/>
              <a:latin typeface="타이포_팩토리 M" pitchFamily="18" charset="-127"/>
              <a:ea typeface="타이포_팩토리 M" pitchFamily="18" charset="-127"/>
              <a:cs typeface="+mn-cs"/>
            </a:endParaRP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A848D27-6122-49BD-8FF1-8EA2358648D9}" type="slidenum">
              <a:rPr kumimoji="0" lang="ko-KR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맑은 고딕"/>
                <a:ea typeface="맑은 고딕" panose="020B0503020000020004" pitchFamily="50" charset="-127"/>
                <a:cs typeface="+mn-cs"/>
              </a:rPr>
              <a:pPr marL="0" marR="0" lvl="0" indent="0" algn="r" defTabSz="914400" rtl="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ko-KR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맑은 고딕"/>
              <a:ea typeface="맑은 고딕" panose="020B0503020000020004" pitchFamily="50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85888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</TotalTime>
  <Words>2940</Words>
  <Application>Microsoft Office PowerPoint</Application>
  <PresentationFormat>화면 슬라이드 쇼(4:3)</PresentationFormat>
  <Paragraphs>758</Paragraphs>
  <Slides>16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7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16</vt:i4>
      </vt:variant>
    </vt:vector>
  </HeadingPairs>
  <TitlesOfParts>
    <vt:vector size="24" baseType="lpstr">
      <vt:lpstr>gulim</vt:lpstr>
      <vt:lpstr>돋움</vt:lpstr>
      <vt:lpstr>맑은 고딕</vt:lpstr>
      <vt:lpstr>타이포_팩토리 M</vt:lpstr>
      <vt:lpstr>Arial</vt:lpstr>
      <vt:lpstr>Calibri</vt:lpstr>
      <vt:lpstr>Calibri Light</vt:lpstr>
      <vt:lpstr>Office 테마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김상욱</dc:creator>
  <cp:lastModifiedBy>김상욱</cp:lastModifiedBy>
  <cp:revision>2</cp:revision>
  <dcterms:created xsi:type="dcterms:W3CDTF">2017-01-31T09:41:53Z</dcterms:created>
  <dcterms:modified xsi:type="dcterms:W3CDTF">2017-01-31T09:49:32Z</dcterms:modified>
</cp:coreProperties>
</file>