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73" r:id="rId3"/>
    <p:sldId id="274" r:id="rId4"/>
    <p:sldId id="275" r:id="rId5"/>
    <p:sldId id="276" r:id="rId6"/>
    <p:sldId id="277" r:id="rId7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2532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3206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34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5133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C6B8-7F39-447F-AE30-A6EFBC7A3EC3}" type="datetime1">
              <a:rPr lang="ko-KR" altLang="en-US" smtClean="0"/>
              <a:pPr/>
              <a:t>2017-01-31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5285184" y="8748464"/>
            <a:ext cx="1600200" cy="486833"/>
          </a:xfrm>
        </p:spPr>
        <p:txBody>
          <a:bodyPr/>
          <a:lstStyle/>
          <a:p>
            <a:fld id="{EA848D27-6122-49BD-8FF1-8EA235864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7" name="Picture 64" descr="2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lum contrast="-20000"/>
          </a:blip>
          <a:stretch>
            <a:fillRect/>
          </a:stretch>
        </p:blipFill>
        <p:spPr bwMode="auto">
          <a:xfrm>
            <a:off x="1" y="5040560"/>
            <a:ext cx="6858000" cy="406794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bject 3"/>
          <p:cNvSpPr/>
          <p:nvPr userDrawn="1"/>
        </p:nvSpPr>
        <p:spPr>
          <a:xfrm>
            <a:off x="217668" y="208540"/>
            <a:ext cx="6500632" cy="432048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3999" y="0"/>
                </a:moveTo>
                <a:lnTo>
                  <a:pt x="0" y="0"/>
                </a:lnTo>
                <a:lnTo>
                  <a:pt x="0" y="6857998"/>
                </a:lnTo>
                <a:lnTo>
                  <a:pt x="9143999" y="6857998"/>
                </a:lnTo>
                <a:lnTo>
                  <a:pt x="9143999" y="0"/>
                </a:lnTo>
                <a:close/>
              </a:path>
            </a:pathLst>
          </a:custGeom>
          <a:solidFill>
            <a:srgbClr val="000000">
              <a:alpha val="6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직사각형 8"/>
          <p:cNvSpPr/>
          <p:nvPr userDrawn="1"/>
        </p:nvSpPr>
        <p:spPr>
          <a:xfrm>
            <a:off x="152400" y="179512"/>
            <a:ext cx="6545580" cy="432048"/>
          </a:xfrm>
          <a:prstGeom prst="rect">
            <a:avLst/>
          </a:prstGeom>
          <a:solidFill>
            <a:srgbClr val="462178"/>
          </a:solidFill>
        </p:spPr>
        <p:txBody>
          <a:bodyPr wrap="square" lIns="0" tIns="0" rIns="0" bIns="0"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 userDrawn="1"/>
        </p:nvSpPr>
        <p:spPr>
          <a:xfrm>
            <a:off x="159495" y="197162"/>
            <a:ext cx="6555629" cy="400110"/>
          </a:xfrm>
          <a:prstGeom prst="rect">
            <a:avLst/>
          </a:prstGeom>
          <a:gradFill rotWithShape="1">
            <a:gsLst>
              <a:gs pos="0">
                <a:srgbClr val="FFFFFF">
                  <a:alpha val="16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28575" cap="rnd" algn="ctr">
            <a:noFill/>
            <a:prstDash val="sysDot"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algn="ctr" defTabSz="914400" rtl="0" eaLnBrk="1" latinLnBrk="1" hangingPunct="1"/>
            <a:endParaRPr lang="ko-KR" altLang="en-US" sz="2000" b="1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02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049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201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4705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57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476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398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806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683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806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54"/>
          <p:cNvGrpSpPr/>
          <p:nvPr/>
        </p:nvGrpSpPr>
        <p:grpSpPr>
          <a:xfrm>
            <a:off x="223279" y="1115690"/>
            <a:ext cx="6408737" cy="7272734"/>
            <a:chOff x="392877" y="2428868"/>
            <a:chExt cx="4107686" cy="2571768"/>
          </a:xfrm>
        </p:grpSpPr>
        <p:sp>
          <p:nvSpPr>
            <p:cNvPr id="3" name="직사각형 2"/>
            <p:cNvSpPr/>
            <p:nvPr/>
          </p:nvSpPr>
          <p:spPr>
            <a:xfrm>
              <a:off x="392877" y="4931129"/>
              <a:ext cx="4106878" cy="69507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" name="직사각형 3"/>
            <p:cNvSpPr/>
            <p:nvPr/>
          </p:nvSpPr>
          <p:spPr>
            <a:xfrm>
              <a:off x="392877" y="2428868"/>
              <a:ext cx="4106878" cy="69507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 rot="5400000">
              <a:off x="-835385" y="3671193"/>
              <a:ext cx="2537014" cy="52366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467386" y="2498375"/>
              <a:ext cx="3971114" cy="2432754"/>
            </a:xfrm>
            <a:prstGeom prst="rect">
              <a:avLst/>
            </a:prstGeom>
            <a:solidFill>
              <a:srgbClr val="1E3C28">
                <a:alpha val="85098"/>
              </a:srgb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1323803" y="2520193"/>
              <a:ext cx="2256136" cy="3475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latin typeface="맑은 고딕" pitchFamily="50" charset="-127"/>
                  <a:ea typeface="맑은 고딕" pitchFamily="50" charset="-127"/>
                </a:rPr>
                <a:t>조직활성화 프로그램 교육 모듈</a:t>
              </a:r>
              <a:endParaRPr lang="ko-KR" altLang="en-US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3226962" y="4882805"/>
              <a:ext cx="169706" cy="3475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모서리가 둥근 직사각형 8"/>
            <p:cNvSpPr/>
            <p:nvPr/>
          </p:nvSpPr>
          <p:spPr>
            <a:xfrm>
              <a:off x="2039022" y="4896375"/>
              <a:ext cx="169706" cy="3475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" name="모서리가 둥근 직사각형 9"/>
            <p:cNvSpPr/>
            <p:nvPr/>
          </p:nvSpPr>
          <p:spPr>
            <a:xfrm>
              <a:off x="1835376" y="4896375"/>
              <a:ext cx="169706" cy="3475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모서리가 둥근 직사각형 10"/>
            <p:cNvSpPr/>
            <p:nvPr/>
          </p:nvSpPr>
          <p:spPr>
            <a:xfrm>
              <a:off x="3498492" y="4880487"/>
              <a:ext cx="169706" cy="34754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모서리가 둥근 직사각형 11"/>
            <p:cNvSpPr/>
            <p:nvPr/>
          </p:nvSpPr>
          <p:spPr>
            <a:xfrm>
              <a:off x="1020788" y="4792114"/>
              <a:ext cx="339411" cy="139014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 rot="5400000">
              <a:off x="3205872" y="3671193"/>
              <a:ext cx="2537015" cy="52366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pic>
        <p:nvPicPr>
          <p:cNvPr id="14" name="Picture 11" descr="tour_badpoin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688" y="1547664"/>
            <a:ext cx="742077" cy="625083"/>
          </a:xfrm>
          <a:prstGeom prst="rect">
            <a:avLst/>
          </a:prstGeom>
          <a:noFill/>
        </p:spPr>
      </p:pic>
      <p:graphicFrame>
        <p:nvGraphicFramePr>
          <p:cNvPr id="15" name="표 14"/>
          <p:cNvGraphicFramePr>
            <a:graphicFrameLocks noGrp="1"/>
          </p:cNvGraphicFramePr>
          <p:nvPr>
            <p:extLst/>
          </p:nvPr>
        </p:nvGraphicFramePr>
        <p:xfrm>
          <a:off x="1064435" y="2411760"/>
          <a:ext cx="4956853" cy="3663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C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 제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8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3-1.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자기혁신과 조직활성화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3-2.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팀 빌딩 리더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3-3.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변화관리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3-4.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 사원 의식혁신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3-5.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커뮤니케이션 스킬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57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1" y="1382556"/>
          <a:ext cx="6480720" cy="743791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67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6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662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133" marR="3113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자기 </a:t>
                      </a:r>
                      <a:r>
                        <a:rPr lang="ko-KR" sz="900" kern="0" dirty="0"/>
                        <a:t>발견을 통한 자신의 </a:t>
                      </a:r>
                      <a:r>
                        <a:rPr lang="ko-KR" altLang="en-US" sz="900" kern="0" dirty="0" smtClean="0"/>
                        <a:t>리더십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스타일 체득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가치관과 </a:t>
                      </a:r>
                      <a:r>
                        <a:rPr lang="ko-KR" sz="900" kern="0" dirty="0"/>
                        <a:t>비전공유를 통한 팀 구성방법 습득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조직 </a:t>
                      </a:r>
                      <a:r>
                        <a:rPr lang="ko-KR" sz="900" kern="0" dirty="0"/>
                        <a:t>효율과 시너지발휘에 대한 방법 학습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조직혁신을 </a:t>
                      </a:r>
                      <a:r>
                        <a:rPr lang="ko-KR" sz="900" kern="0" dirty="0"/>
                        <a:t>통한 조직활성화 방안 습득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133" marR="3113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285" marR="45285" marT="40253" marB="402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285" marR="45285" marT="40253" marB="4025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16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133" marR="3113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강요에 </a:t>
                      </a:r>
                      <a:r>
                        <a:rPr lang="ko-KR" sz="900" kern="0" dirty="0"/>
                        <a:t>의해서가 아니라 자기이해 및 환경이해를 바탕으로 변화의 필요성 인식을 통해 스스로 </a:t>
                      </a:r>
                      <a:r>
                        <a:rPr lang="en-US" altLang="ko-KR" sz="900" kern="0" dirty="0" smtClean="0"/>
                        <a:t>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자기혁신을 </a:t>
                      </a:r>
                      <a:r>
                        <a:rPr lang="ko-KR" sz="900" kern="0" dirty="0"/>
                        <a:t>실천하도록 유도합니다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자기 </a:t>
                      </a:r>
                      <a:r>
                        <a:rPr lang="ko-KR" sz="900" kern="0" dirty="0"/>
                        <a:t>내면으로부터의 변화를 추구하여 실질적 조직 변화 유도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133" marR="3113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285" marR="45285" marT="40253" marB="402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285" marR="45285" marT="40253" marB="4025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47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133" marR="3113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전사원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133" marR="3113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285" marR="45285" marT="40253" marB="402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285" marR="45285" marT="40253" marB="4025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278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133" marR="3113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285" marR="45285" marT="40253" marB="402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285" marR="45285" marT="40253" marB="40253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53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599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[M1]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오리엔테이션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Ice Breaking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팀빌딩</a:t>
                      </a:r>
                      <a:r>
                        <a:rPr lang="ko-KR" sz="900" kern="0" dirty="0"/>
                        <a:t> 체험하기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1.0H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142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 [M2]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자기발견과 </a:t>
                      </a:r>
                      <a:r>
                        <a:rPr lang="ko-KR" altLang="en-US" sz="900" kern="0" dirty="0" smtClean="0"/>
                        <a:t>리더십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나의 리더십 스타일 진단하기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리더십 행위의 각 요소 이해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조직 개발과 리더십 요소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243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패러다임변화와 조직활성화 방안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경영 환경 및 패러다임 변화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새로운 조직활성화의 방향은</a:t>
                      </a:r>
                      <a:r>
                        <a:rPr lang="en-US" sz="900" kern="0" dirty="0"/>
                        <a:t>?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888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[M4]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조직활성화 </a:t>
                      </a:r>
                      <a:r>
                        <a:rPr lang="ko-KR" sz="900" kern="0" dirty="0" smtClean="0"/>
                        <a:t>체험</a:t>
                      </a:r>
                      <a:r>
                        <a:rPr lang="en-US" altLang="ko-KR" sz="900" kern="0" dirty="0" smtClean="0"/>
                        <a:t>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Empowerment </a:t>
                      </a:r>
                      <a:r>
                        <a:rPr lang="ko-KR" sz="900" kern="0" dirty="0"/>
                        <a:t>개념이해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Empowerment </a:t>
                      </a:r>
                      <a:r>
                        <a:rPr lang="ko-KR" sz="900" kern="0" dirty="0"/>
                        <a:t>불어넣어주기 체험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창의혁신적 </a:t>
                      </a:r>
                      <a:r>
                        <a:rPr lang="ko-KR" sz="900" kern="0" dirty="0"/>
                        <a:t>의사결정 체험하기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서로 </a:t>
                      </a:r>
                      <a:r>
                        <a:rPr lang="ko-KR" sz="900" kern="0" dirty="0"/>
                        <a:t>다른 주장에 대한 해결방법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1533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[M5]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조직활성화 프로세스Ⅰ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/>
                        <a:t>- </a:t>
                      </a:r>
                      <a:r>
                        <a:rPr lang="ko-KR" sz="900" kern="0" dirty="0"/>
                        <a:t>가치관과 비전 공유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탁월한 </a:t>
                      </a:r>
                      <a:r>
                        <a:rPr lang="ko-KR" sz="900" kern="0" dirty="0"/>
                        <a:t>리더의 특징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조직혁신을 </a:t>
                      </a:r>
                      <a:r>
                        <a:rPr lang="ko-KR" sz="900" kern="0" dirty="0"/>
                        <a:t>위한 조직활성화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우리 </a:t>
                      </a:r>
                      <a:r>
                        <a:rPr lang="ko-KR" sz="900" kern="0" dirty="0"/>
                        <a:t>팀은 효율과 시너의 발휘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가치관과 </a:t>
                      </a:r>
                      <a:r>
                        <a:rPr lang="ko-KR" sz="900" kern="0" dirty="0"/>
                        <a:t>비전 공유하기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건전한 </a:t>
                      </a:r>
                      <a:r>
                        <a:rPr lang="ko-KR" sz="900" kern="0" dirty="0"/>
                        <a:t>비평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5.0H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1533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[M6]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조직활성화 프로세스Ⅱ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- </a:t>
                      </a:r>
                      <a:r>
                        <a:rPr lang="ko-KR" sz="900" kern="0"/>
                        <a:t>혁신자발적 팀 만들기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공유계획 </a:t>
                      </a:r>
                      <a:r>
                        <a:rPr lang="ko-KR" sz="900" kern="0" dirty="0"/>
                        <a:t>수립의 핵심 행동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팀원 </a:t>
                      </a:r>
                      <a:r>
                        <a:rPr lang="ko-KR" sz="900" kern="0" dirty="0"/>
                        <a:t>몰입 유도하기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결과와 </a:t>
                      </a:r>
                      <a:r>
                        <a:rPr lang="ko-KR" sz="900" kern="0" dirty="0"/>
                        <a:t>과정의 </a:t>
                      </a:r>
                      <a:r>
                        <a:rPr lang="ko-KR" sz="900" kern="0" dirty="0" smtClean="0"/>
                        <a:t>평가</a:t>
                      </a:r>
                      <a:endParaRPr lang="en-US" altLang="ko-KR" sz="900" kern="0" dirty="0" smtClean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baseline="0" dirty="0" smtClean="0"/>
                        <a:t> - </a:t>
                      </a:r>
                      <a:r>
                        <a:rPr lang="ko-KR" sz="900" kern="0" dirty="0" smtClean="0"/>
                        <a:t>끊임없는 </a:t>
                      </a:r>
                      <a:r>
                        <a:rPr lang="ko-KR" sz="900" kern="0" dirty="0"/>
                        <a:t>향상과 개선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243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[M7]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자기스타일 재인식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자기 </a:t>
                      </a:r>
                      <a:r>
                        <a:rPr lang="ko-KR" sz="900" kern="0" dirty="0"/>
                        <a:t>스타일 재판정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과정을 </a:t>
                      </a:r>
                      <a:r>
                        <a:rPr lang="ko-KR" sz="900" kern="0" dirty="0"/>
                        <a:t>통한 변화 비교평가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변화 </a:t>
                      </a:r>
                      <a:r>
                        <a:rPr lang="ko-KR" sz="900" kern="0" dirty="0"/>
                        <a:t>방향분석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586" marR="23586" marT="41931" marB="4193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-275983" y="661576"/>
            <a:ext cx="324479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자기혁신과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조직활성화과정</a:t>
            </a:r>
            <a:endParaRPr kumimoji="0" lang="ko-KR" altLang="en-US" sz="1200" b="0" i="0" u="none" strike="noStrike" kern="1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조직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의식화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조직활성화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982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2879" y="1331639"/>
          <a:ext cx="6486480" cy="741935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7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03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679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145" marR="3014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err="1" smtClean="0"/>
                        <a:t>조직내에서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작용하는 역동의 원리 체험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생산활동에 </a:t>
                      </a:r>
                      <a:r>
                        <a:rPr lang="ko-KR" sz="900" kern="0" dirty="0"/>
                        <a:t>영향을 미치는 제반 </a:t>
                      </a:r>
                      <a:r>
                        <a:rPr lang="ko-KR" sz="900" kern="0" dirty="0" err="1"/>
                        <a:t>인적요소에</a:t>
                      </a:r>
                      <a:r>
                        <a:rPr lang="ko-KR" sz="900" kern="0" dirty="0"/>
                        <a:t> 대한 체험적 이해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단위조직을 </a:t>
                      </a:r>
                      <a:r>
                        <a:rPr lang="ko-KR" sz="900" kern="0" dirty="0"/>
                        <a:t>활성화 시키는 방법 학습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조직 </a:t>
                      </a:r>
                      <a:r>
                        <a:rPr lang="ko-KR" sz="900" kern="0" dirty="0"/>
                        <a:t>상하 좌우의 인간관계 및 </a:t>
                      </a:r>
                      <a:r>
                        <a:rPr lang="ko-KR" sz="900" kern="0" dirty="0" err="1"/>
                        <a:t>팀웍을</a:t>
                      </a:r>
                      <a:r>
                        <a:rPr lang="ko-KR" sz="900" kern="0" dirty="0"/>
                        <a:t> 관리할 수 있는 능력 함양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145" marR="3014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47" marR="43847" marT="38975" marB="389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47" marR="43847" marT="38975" marB="389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2029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145" marR="3014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문제해결과 </a:t>
                      </a:r>
                      <a:r>
                        <a:rPr lang="ko-KR" sz="900" kern="0" dirty="0"/>
                        <a:t>조직활성화 측면에서 인적 역동을 통합할 수 있는 분위기 창조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err="1" smtClean="0"/>
                        <a:t>팀웍에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의한 협력과 커뮤니케이션을 촉진시킴 </a:t>
                      </a:r>
                      <a:r>
                        <a:rPr lang="ko-KR" sz="900" kern="0" dirty="0" err="1"/>
                        <a:t>으로서</a:t>
                      </a:r>
                      <a:r>
                        <a:rPr lang="ko-KR" sz="900" kern="0" dirty="0"/>
                        <a:t> 생산성 향상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부문간 </a:t>
                      </a:r>
                      <a:r>
                        <a:rPr lang="ko-KR" sz="900" kern="0" dirty="0"/>
                        <a:t>갈등과 역학관계를 새롭게 조명하여 새로운 조직문화 구축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자기점검과 </a:t>
                      </a:r>
                      <a:r>
                        <a:rPr lang="ko-KR" sz="900" kern="0" dirty="0"/>
                        <a:t>환경대응 능력 제고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145" marR="3014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47" marR="43847" marT="38975" marB="389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47" marR="43847" marT="38975" marB="389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94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145" marR="3014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전사원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145" marR="3014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47" marR="43847" marT="38975" marB="389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47" marR="43847" marT="38975" marB="389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436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145" marR="30145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47" marR="43847" marT="38975" marB="389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47" marR="43847" marT="38975" marB="38975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19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75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[M1]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팀 빌딩과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조직개발의 이해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조직개발과 경영혁신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조직 개발에서 팀 빌딩의 역할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팀 빌딩 전개의 성공요인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56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 [M2]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동기부여와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커뮤니케이션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조직인의 욕구와 동기부여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동기부여를 위한 환경조성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임파워먼트를</a:t>
                      </a:r>
                      <a:r>
                        <a:rPr lang="ko-KR" sz="900" kern="0" dirty="0"/>
                        <a:t> 촉진하는 커뮤니케이션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256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팀웍의 활성화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팀 내 갈등의 효율적 관리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협력적 분위기 조성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팀웍의</a:t>
                      </a:r>
                      <a:r>
                        <a:rPr lang="ko-KR" sz="900" kern="0" dirty="0"/>
                        <a:t> 촉진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256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[M4]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목표달성 </a:t>
                      </a:r>
                      <a:r>
                        <a:rPr lang="ko-KR" sz="900" kern="0" dirty="0" smtClean="0"/>
                        <a:t>관리</a:t>
                      </a:r>
                      <a:r>
                        <a:rPr lang="en-US" altLang="ko-KR" sz="900" kern="0" dirty="0" smtClean="0"/>
                        <a:t>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팀으로서의 </a:t>
                      </a:r>
                      <a:r>
                        <a:rPr lang="ko-KR" sz="900" kern="0" dirty="0"/>
                        <a:t>목표와 정의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목표달성의 </a:t>
                      </a:r>
                      <a:r>
                        <a:rPr lang="ko-KR" sz="900" kern="0" dirty="0"/>
                        <a:t>프로세스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업적관리의 </a:t>
                      </a:r>
                      <a:r>
                        <a:rPr lang="ko-KR" sz="900" kern="0" dirty="0"/>
                        <a:t>포인트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256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[M5]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문제해결과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집단 의사결정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집단 </a:t>
                      </a:r>
                      <a:r>
                        <a:rPr lang="ko-KR" sz="900" kern="0" dirty="0"/>
                        <a:t>문제해결의 프로세스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창의적 </a:t>
                      </a:r>
                      <a:r>
                        <a:rPr lang="ko-KR" sz="900" kern="0" dirty="0"/>
                        <a:t>풍토의 조성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err="1" smtClean="0"/>
                        <a:t>컨센서스를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이루는 집단의 의사결정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7294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[M6]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팀 활성화 진단</a:t>
                      </a:r>
                      <a:r>
                        <a:rPr lang="en-US" sz="900" kern="0"/>
                        <a:t>, 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분석결과 해석법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팀 </a:t>
                      </a:r>
                      <a:r>
                        <a:rPr lang="ko-KR" sz="900" kern="0" dirty="0"/>
                        <a:t>활성화 진단도구의 구조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결과의 </a:t>
                      </a:r>
                      <a:r>
                        <a:rPr lang="ko-KR" sz="900" kern="0" dirty="0"/>
                        <a:t>해석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err="1" smtClean="0"/>
                        <a:t>경과별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조직의 유형과 대처방안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1256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[M7]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팀 빌딩 화합의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진행기법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회의 </a:t>
                      </a:r>
                      <a:r>
                        <a:rPr lang="ko-KR" sz="900" kern="0" dirty="0"/>
                        <a:t>진행기법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팀 </a:t>
                      </a:r>
                      <a:r>
                        <a:rPr lang="ko-KR" sz="900" kern="0" dirty="0"/>
                        <a:t>빌딩 화합의 프로세스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해결지향의 </a:t>
                      </a:r>
                      <a:r>
                        <a:rPr lang="ko-KR" sz="900" kern="0" dirty="0"/>
                        <a:t>미팅을 이끌어 내는 중요 포인트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837" marR="22837" marT="40599" marB="40599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-257476" y="625628"/>
            <a:ext cx="28536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팀빌딩리더과정</a:t>
            </a:r>
            <a:endParaRPr kumimoji="0" lang="ko-KR" altLang="en-US" sz="1200" b="0" i="0" u="none" strike="noStrike" kern="1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조직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의식화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조직활성화</a:t>
            </a:r>
            <a:endParaRPr kumimoji="0" lang="en-US" altLang="ko-KR" sz="1200" b="0" i="0" u="none" strike="noStrike" kern="1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161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1" y="1331640"/>
          <a:ext cx="6480719" cy="727089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6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7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120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728" marR="357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변화의 </a:t>
                      </a:r>
                      <a:r>
                        <a:rPr lang="ko-KR" sz="900" kern="0" dirty="0"/>
                        <a:t>필요성을 인식하고 변화관리를 위한 역량을 함양한다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변화의 </a:t>
                      </a:r>
                      <a:r>
                        <a:rPr lang="ko-KR" sz="900" kern="0" dirty="0"/>
                        <a:t>프로세스를 이해하고 변화관리자의 역할을 인식한다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변화단계별 </a:t>
                      </a:r>
                      <a:r>
                        <a:rPr lang="ko-KR" sz="900" kern="0" dirty="0"/>
                        <a:t>대응전략을 학습한다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728" marR="357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968" marR="51968" marT="46193" marB="46193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968" marR="51968" marT="46193" marB="46193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89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728" marR="357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변화관리를 </a:t>
                      </a:r>
                      <a:r>
                        <a:rPr lang="ko-KR" sz="900" kern="0" dirty="0"/>
                        <a:t>통한 조직의 환경적응성 증대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개인과 </a:t>
                      </a:r>
                      <a:r>
                        <a:rPr lang="ko-KR" sz="900" kern="0" dirty="0"/>
                        <a:t>팀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조직간의 변화를 이해하여 변화의 저항을 </a:t>
                      </a:r>
                      <a:r>
                        <a:rPr lang="ko-KR" sz="900" kern="0" dirty="0" err="1"/>
                        <a:t>극소화대책</a:t>
                      </a:r>
                      <a:r>
                        <a:rPr lang="ko-KR" sz="900" kern="0" dirty="0"/>
                        <a:t> 강구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728" marR="357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968" marR="51968" marT="46193" marB="46193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968" marR="51968" marT="46193" marB="46193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728" marR="357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전사원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24H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728" marR="357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968" marR="51968" marT="46193" marB="46193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968" marR="51968" marT="46193" marB="46193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036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728" marR="357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968" marR="51968" marT="46193" marB="46193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968" marR="51968" marT="46193" marB="46193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43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903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[M1]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변화의 본질 이해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왜 변화가 어려운가</a:t>
                      </a:r>
                      <a:r>
                        <a:rPr lang="en-US" sz="900" kern="0" dirty="0"/>
                        <a:t>?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변화의 본질에 대한 이해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변화의 종류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바람직한 변화 모델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583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 [M2]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변화 프로세스 Ⅰ</a:t>
                      </a:r>
                      <a:r>
                        <a:rPr lang="en-US" sz="900" kern="0"/>
                        <a:t>(</a:t>
                      </a:r>
                      <a:r>
                        <a:rPr lang="ko-KR" sz="900" kern="0"/>
                        <a:t>정의</a:t>
                      </a:r>
                      <a:r>
                        <a:rPr lang="en-US" sz="900" kern="0"/>
                        <a:t>)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변화프로젝트의 정의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디자인 팀 구성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변화의 목적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기대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제약조건의 확인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583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변화 프로세스 Ⅱ</a:t>
                      </a:r>
                      <a:r>
                        <a:rPr lang="en-US" sz="900" kern="0"/>
                        <a:t>(</a:t>
                      </a:r>
                      <a:r>
                        <a:rPr lang="ko-KR" sz="900" kern="0"/>
                        <a:t>계획</a:t>
                      </a:r>
                      <a:r>
                        <a:rPr lang="en-US" sz="900" kern="0"/>
                        <a:t>)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변화 프로세스의 계획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Work Break Down Structure</a:t>
                      </a:r>
                      <a:r>
                        <a:rPr lang="ko-KR" sz="900" kern="0" dirty="0"/>
                        <a:t>의 작성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이해관계자 분석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583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[M4]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변화 프로세스 Ⅲ</a:t>
                      </a:r>
                      <a:r>
                        <a:rPr lang="en-US" sz="900" kern="0" dirty="0"/>
                        <a:t>(</a:t>
                      </a:r>
                      <a:r>
                        <a:rPr lang="ko-KR" sz="900" kern="0" dirty="0"/>
                        <a:t>실행</a:t>
                      </a:r>
                      <a:r>
                        <a:rPr lang="en-US" sz="900" kern="0" dirty="0" smtClean="0"/>
                        <a:t>)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변화의 </a:t>
                      </a:r>
                      <a:r>
                        <a:rPr lang="ko-KR" sz="900" kern="0" dirty="0"/>
                        <a:t>실행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변화과정에서의 </a:t>
                      </a:r>
                      <a:r>
                        <a:rPr lang="ko-KR" sz="900" kern="0" dirty="0"/>
                        <a:t>커뮤니케이션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저항의 </a:t>
                      </a:r>
                      <a:r>
                        <a:rPr lang="ko-KR" sz="900" kern="0" dirty="0"/>
                        <a:t>극복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583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[M5]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변화 프로세스 Ⅳ</a:t>
                      </a:r>
                      <a:r>
                        <a:rPr lang="en-US" sz="900" kern="0"/>
                        <a:t>(</a:t>
                      </a:r>
                      <a:r>
                        <a:rPr lang="ko-KR" sz="900" kern="0"/>
                        <a:t>평가</a:t>
                      </a:r>
                      <a:r>
                        <a:rPr lang="en-US" sz="900" kern="0"/>
                        <a:t>)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평가 </a:t>
                      </a:r>
                      <a:r>
                        <a:rPr lang="ko-KR" sz="900" kern="0" dirty="0"/>
                        <a:t>및 </a:t>
                      </a:r>
                      <a:r>
                        <a:rPr lang="en-US" sz="900" kern="0" dirty="0"/>
                        <a:t>Follow-Up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사례를 </a:t>
                      </a:r>
                      <a:r>
                        <a:rPr lang="ko-KR" sz="900" kern="0" dirty="0"/>
                        <a:t>통한 변화 평가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1223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[M6]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실무적용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시나리오 </a:t>
                      </a:r>
                      <a:r>
                        <a:rPr lang="ko-KR" sz="900" kern="0" dirty="0"/>
                        <a:t>작성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클라이언트의 </a:t>
                      </a:r>
                      <a:r>
                        <a:rPr lang="ko-KR" sz="900" kern="0" dirty="0"/>
                        <a:t>기대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변화과정의 </a:t>
                      </a:r>
                      <a:r>
                        <a:rPr lang="ko-KR" sz="900" kern="0" dirty="0"/>
                        <a:t>계획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err="1" smtClean="0"/>
                        <a:t>프리젠테이션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계획의 </a:t>
                      </a:r>
                      <a:r>
                        <a:rPr lang="ko-KR" sz="900" kern="0" dirty="0"/>
                        <a:t>수정 보완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-243408" y="611560"/>
            <a:ext cx="29177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변화관리과정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조직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의식화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혁신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의식화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72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39" y="1475656"/>
          <a:ext cx="6451311" cy="703327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1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8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3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391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67" marR="4236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환경 </a:t>
                      </a:r>
                      <a:r>
                        <a:rPr lang="ko-KR" sz="900" kern="0" dirty="0"/>
                        <a:t>변화에 대응한 </a:t>
                      </a:r>
                      <a:r>
                        <a:rPr lang="ko-KR" sz="900" kern="0" dirty="0" err="1"/>
                        <a:t>전사원의</a:t>
                      </a:r>
                      <a:r>
                        <a:rPr lang="ko-KR" sz="900" kern="0" dirty="0"/>
                        <a:t> 마인드 변화와 조직 혁신 도모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기업 </a:t>
                      </a:r>
                      <a:r>
                        <a:rPr lang="ko-KR" sz="900" kern="0" dirty="0"/>
                        <a:t>혁신을 위한 업무상의 문제 확인 및 구체적인 해결 방안 도출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혁신의 </a:t>
                      </a:r>
                      <a:r>
                        <a:rPr lang="ko-KR" sz="900" kern="0" dirty="0"/>
                        <a:t>방향 설정을 통한 </a:t>
                      </a:r>
                      <a:r>
                        <a:rPr lang="ko-KR" sz="900" kern="0" dirty="0" err="1"/>
                        <a:t>전사원의</a:t>
                      </a:r>
                      <a:r>
                        <a:rPr lang="ko-KR" sz="900" kern="0" dirty="0"/>
                        <a:t> 비전 공유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67" marR="4236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25" marR="61625" marT="54777" marB="547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25" marR="61625" marT="54777" marB="5477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7746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67" marR="4236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정체된 </a:t>
                      </a:r>
                      <a:r>
                        <a:rPr lang="ko-KR" sz="900" kern="0" dirty="0"/>
                        <a:t>조직 분위기의 쇄신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급변하는 </a:t>
                      </a:r>
                      <a:r>
                        <a:rPr lang="ko-KR" sz="900" kern="0" dirty="0"/>
                        <a:t>경영 환경에 능동적으로 대처 할 수 있는 혁신적인 능력 배양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67" marR="4236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25" marR="61625" marT="54777" marB="547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25" marR="61625" marT="54777" marB="5477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34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67" marR="4236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전사원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67" marR="4236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25" marR="61625" marT="54777" marB="547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25" marR="61625" marT="54777" marB="5477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5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67" marR="4236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25" marR="61625" marT="54777" marB="5477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625" marR="61625" marT="54777" marB="54777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98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909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[M1]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환경변화와 경영혁신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기업 혁신과 열린 경영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최근 기업 환경의 변화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변화 속의 생존 조건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909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 [M2]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기업 문화의 중요성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기업 문화의 중요성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기업 문화의 변화요소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자사 기업 문화 장단점 확인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909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기업 혁신의 필요성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기업 문제 현황 지적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혁신의 방향 설계 및 타사 사례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혁신의 지향점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8909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[M4]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성공적인 </a:t>
                      </a:r>
                      <a:r>
                        <a:rPr lang="ko-KR" sz="900" kern="0" dirty="0" smtClean="0"/>
                        <a:t>자기창조</a:t>
                      </a:r>
                      <a:r>
                        <a:rPr lang="en-US" altLang="ko-KR" sz="900" kern="0" dirty="0" smtClean="0"/>
                        <a:t>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행복의 </a:t>
                      </a:r>
                      <a:r>
                        <a:rPr lang="ko-KR" sz="900" kern="0" dirty="0"/>
                        <a:t>프로세스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내면적 </a:t>
                      </a:r>
                      <a:r>
                        <a:rPr lang="ko-KR" sz="900" kern="0" dirty="0"/>
                        <a:t>자기진단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자기창조에의 </a:t>
                      </a:r>
                      <a:r>
                        <a:rPr lang="ko-KR" sz="900" kern="0" dirty="0"/>
                        <a:t>접근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10646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[M5]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부서</a:t>
                      </a:r>
                      <a:r>
                        <a:rPr lang="en-US" sz="900" kern="0" dirty="0"/>
                        <a:t>/</a:t>
                      </a:r>
                      <a:r>
                        <a:rPr lang="ko-KR" sz="900" kern="0" dirty="0"/>
                        <a:t>개인별 혁신실천과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Action Plan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혁신의 </a:t>
                      </a:r>
                      <a:r>
                        <a:rPr lang="ko-KR" sz="900" kern="0" dirty="0"/>
                        <a:t>드라마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err="1" smtClean="0"/>
                        <a:t>석세스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스토리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부서</a:t>
                      </a:r>
                      <a:r>
                        <a:rPr lang="en-US" sz="900" kern="0" dirty="0"/>
                        <a:t>/</a:t>
                      </a:r>
                      <a:r>
                        <a:rPr lang="ko-KR" sz="900" kern="0" dirty="0"/>
                        <a:t>개인별</a:t>
                      </a:r>
                      <a:r>
                        <a:rPr lang="en-US" sz="900" kern="0" dirty="0"/>
                        <a:t> Action Plan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자기 </a:t>
                      </a:r>
                      <a:r>
                        <a:rPr lang="ko-KR" sz="900" kern="0" dirty="0"/>
                        <a:t>선언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096" marR="32096" marT="57060" marB="5706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-243408" y="683568"/>
            <a:ext cx="30716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전사원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의식혁신과정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조직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변화혁신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혁신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의식화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1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0" y="1259633"/>
          <a:ext cx="6480719" cy="764758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6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7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771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893" marR="3089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상호 </a:t>
                      </a:r>
                      <a:r>
                        <a:rPr lang="ko-KR" sz="900" kern="0" dirty="0"/>
                        <a:t>의사 소통은 조직과 개인에게 있어 매우 비중 있는 역량 중 하나이다</a:t>
                      </a:r>
                      <a:r>
                        <a:rPr lang="en-US" sz="900" kern="0" dirty="0"/>
                        <a:t>. </a:t>
                      </a:r>
                      <a:r>
                        <a:rPr lang="ko-KR" sz="900" kern="0" dirty="0"/>
                        <a:t>얼마나 고급 커뮤니케이션을 </a:t>
                      </a:r>
                      <a:r>
                        <a:rPr lang="en-US" altLang="ko-KR" sz="900" kern="0" dirty="0" smtClean="0"/>
                        <a:t>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구사하느냐에 </a:t>
                      </a:r>
                      <a:r>
                        <a:rPr lang="ko-KR" sz="900" kern="0" dirty="0"/>
                        <a:t>따라서 조직 생활에서 업무 진행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개인의 대인 관계 유지 능력이 평가되어 진다</a:t>
                      </a:r>
                      <a:r>
                        <a:rPr lang="en-US" sz="900" kern="0" dirty="0"/>
                        <a:t>. </a:t>
                      </a:r>
                      <a:r>
                        <a:rPr lang="ko-KR" sz="900" kern="0" dirty="0"/>
                        <a:t>본 과정은 </a:t>
                      </a:r>
                      <a:r>
                        <a:rPr lang="en-US" altLang="ko-KR" sz="900" kern="0" dirty="0" smtClean="0"/>
                        <a:t> 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다양한 </a:t>
                      </a:r>
                      <a:r>
                        <a:rPr lang="ko-KR" sz="900" kern="0" dirty="0"/>
                        <a:t>대화기법의 습득을 통해 긍정적이고 명확한 커뮤니케이션을 가능케 하고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개인 능력의 </a:t>
                      </a:r>
                      <a:r>
                        <a:rPr lang="ko-KR" sz="900" kern="0" dirty="0" smtClean="0"/>
                        <a:t>향상과 </a:t>
                      </a:r>
                      <a:r>
                        <a:rPr lang="en-US" altLang="ko-KR" sz="900" kern="0" dirty="0" smtClean="0"/>
                        <a:t>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효율적인 </a:t>
                      </a:r>
                      <a:r>
                        <a:rPr lang="ko-KR" sz="900" kern="0" dirty="0"/>
                        <a:t>조직과 경쟁력 있는 기업 문화를 만드는 데에 그 목적을 두고 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893" marR="3089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935" marR="44935" marT="39943" marB="399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935" marR="44935" marT="39943" marB="3994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322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893" marR="3089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자신의 </a:t>
                      </a:r>
                      <a:r>
                        <a:rPr lang="ko-KR" sz="900" kern="0" dirty="0"/>
                        <a:t>커뮤니케이션 방법을 진단하고 개선점을 발견한다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유형 </a:t>
                      </a:r>
                      <a:r>
                        <a:rPr lang="ko-KR" sz="900" kern="0" dirty="0"/>
                        <a:t>진단을 통해 자신에게 적합한 커뮤니케이션 모델을 찾을 수 있다</a:t>
                      </a:r>
                      <a:r>
                        <a:rPr lang="en-US" sz="900" kern="0" dirty="0"/>
                        <a:t>...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상대방의 </a:t>
                      </a:r>
                      <a:r>
                        <a:rPr lang="ko-KR" sz="900" kern="0" dirty="0"/>
                        <a:t>어떤 반응에도 긍정적으로 커뮤니케이션 할 수 있는 요령을 터득한다</a:t>
                      </a:r>
                      <a:r>
                        <a:rPr lang="en-US" sz="900" kern="0" dirty="0"/>
                        <a:t>..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자신의 </a:t>
                      </a:r>
                      <a:r>
                        <a:rPr lang="ko-KR" sz="900" kern="0" dirty="0"/>
                        <a:t>논리를 상대방에게 명확히 전달 할 수 있는 커뮤니케이션 능력을 배양한다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893" marR="3089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935" marR="44935" marT="39943" marB="399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935" marR="44935" marT="39943" marB="3994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734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893" marR="3089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전사원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893" marR="3089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935" marR="44935" marT="39943" marB="399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935" marR="44935" marT="39943" marB="3994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415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893" marR="30893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935" marR="44935" marT="39943" marB="399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935" marR="44935" marT="39943" marB="39943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28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51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[M1]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Open with Communication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Open </a:t>
                      </a:r>
                      <a:r>
                        <a:rPr lang="en-US" sz="900" kern="0" dirty="0"/>
                        <a:t>with Communication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Best/Worst </a:t>
                      </a:r>
                      <a:r>
                        <a:rPr lang="en-US" sz="900" kern="0" dirty="0"/>
                        <a:t>Communication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팀 토의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피드백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제시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551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 [M2]</a:t>
                      </a:r>
                      <a:br>
                        <a:rPr lang="en-US" sz="900" kern="0"/>
                      </a:br>
                      <a:r>
                        <a:rPr lang="en-US" sz="900" kern="0"/>
                        <a:t>Communication</a:t>
                      </a:r>
                      <a:r>
                        <a:rPr lang="ko-KR" sz="900" kern="0"/>
                        <a:t>의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기본 개념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커뮤니케이션의 개념과 요소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커뮤니케이션 모델과 장애요소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커뮤니케이션의 기본 원리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커뮤니케이션</a:t>
                      </a:r>
                      <a:r>
                        <a:rPr lang="en-US" sz="900" kern="0" dirty="0"/>
                        <a:t> C.C Test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제시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팀 토의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피드백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591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en-US" sz="900" kern="0"/>
                        <a:t>Communication</a:t>
                      </a:r>
                      <a:r>
                        <a:rPr lang="ko-KR" sz="900" kern="0"/>
                        <a:t>의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유형 이해 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나의 커뮤니케이션 유형은</a:t>
                      </a:r>
                      <a:r>
                        <a:rPr lang="en-US" sz="900" kern="0" dirty="0"/>
                        <a:t>?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유형별 커뮤니케이션 접근 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자기 진단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발표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제시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Action Plan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9551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[M4]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Communication </a:t>
                      </a:r>
                      <a:r>
                        <a:rPr lang="ko-KR" sz="900" kern="0"/>
                        <a:t>스킬의 기본</a:t>
                      </a:r>
                      <a:r>
                        <a:rPr lang="en-US" sz="900" kern="0"/>
                        <a:t>Ⅰ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커뮤니케이션의 </a:t>
                      </a:r>
                      <a:r>
                        <a:rPr lang="ko-KR" sz="900" kern="0" dirty="0"/>
                        <a:t>원칙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커뮤니케이션의 </a:t>
                      </a:r>
                      <a:r>
                        <a:rPr lang="ko-KR" sz="900" kern="0" dirty="0"/>
                        <a:t>프로세스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종합 </a:t>
                      </a:r>
                      <a:r>
                        <a:rPr lang="ko-KR" sz="900" kern="0" dirty="0"/>
                        <a:t>실습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6.0H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제시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팀 토의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9551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[M45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Communication </a:t>
                      </a:r>
                      <a:r>
                        <a:rPr lang="ko-KR" sz="900" kern="0"/>
                        <a:t>스킬의 기본</a:t>
                      </a:r>
                      <a:r>
                        <a:rPr lang="en-US" sz="900" kern="0"/>
                        <a:t>Ⅱ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반응 </a:t>
                      </a:r>
                      <a:r>
                        <a:rPr lang="ko-KR" sz="900" kern="0" dirty="0"/>
                        <a:t>유형의 이해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적극적 </a:t>
                      </a:r>
                      <a:r>
                        <a:rPr lang="ko-KR" sz="900" kern="0" dirty="0"/>
                        <a:t>자기 표현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효과적인 </a:t>
                      </a:r>
                      <a:r>
                        <a:rPr lang="ko-KR" sz="900" kern="0" dirty="0"/>
                        <a:t>피드백 스킬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5.0H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제시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팀 토의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실습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9551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[M5]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\Close with Communication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커뮤니케이션 </a:t>
                      </a:r>
                      <a:r>
                        <a:rPr lang="ko-KR" sz="900" kern="0" dirty="0"/>
                        <a:t>상호 피드백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탁월한 </a:t>
                      </a:r>
                      <a:r>
                        <a:rPr lang="ko-KR" sz="900" kern="0" dirty="0" err="1"/>
                        <a:t>커뮤니케이터가</a:t>
                      </a:r>
                      <a:r>
                        <a:rPr lang="ko-KR" sz="900" kern="0" dirty="0"/>
                        <a:t> 되기 위하여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5.0H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팀</a:t>
                      </a:r>
                      <a:r>
                        <a:rPr lang="en-US" sz="900" kern="0" dirty="0"/>
                        <a:t> </a:t>
                      </a:r>
                      <a:r>
                        <a:rPr lang="en-US" sz="900" kern="0" dirty="0" err="1"/>
                        <a:t>ghkfejd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3</a:t>
                      </a:r>
                      <a:r>
                        <a:rPr lang="ko-KR" sz="900" kern="0" dirty="0"/>
                        <a:t>제시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실습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41607" marB="4160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-266116" y="613301"/>
            <a:ext cx="36231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커뮤니케이션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스킬과정</a:t>
            </a:r>
            <a:endParaRPr kumimoji="0" lang="ko-KR" altLang="en-US" sz="1200" b="0" i="0" u="none" strike="noStrike" kern="1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Business Skill/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창의력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커뮤니케이션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73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1289</Words>
  <Application>Microsoft Office PowerPoint</Application>
  <PresentationFormat>화면 슬라이드 쇼(4:3)</PresentationFormat>
  <Paragraphs>312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4" baseType="lpstr">
      <vt:lpstr>gulim</vt:lpstr>
      <vt:lpstr>돋움</vt:lpstr>
      <vt:lpstr>맑은 고딕</vt:lpstr>
      <vt:lpstr>타이포_팩토리 M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김상욱</dc:creator>
  <cp:lastModifiedBy>김상욱</cp:lastModifiedBy>
  <cp:revision>2</cp:revision>
  <dcterms:created xsi:type="dcterms:W3CDTF">2017-01-31T09:41:53Z</dcterms:created>
  <dcterms:modified xsi:type="dcterms:W3CDTF">2017-01-31T09:49:06Z</dcterms:modified>
</cp:coreProperties>
</file>