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046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20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34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13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C6B8-7F39-447F-AE30-A6EFBC7A3EC3}" type="datetime1">
              <a:rPr lang="ko-KR" altLang="en-US" smtClean="0"/>
              <a:pPr/>
              <a:t>2017-01-31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5285184" y="8748464"/>
            <a:ext cx="1600200" cy="486833"/>
          </a:xfrm>
        </p:spPr>
        <p:txBody>
          <a:bodyPr/>
          <a:lstStyle/>
          <a:p>
            <a:fld id="{EA848D27-6122-49BD-8FF1-8EA235864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4" descr="2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20000"/>
          </a:blip>
          <a:stretch>
            <a:fillRect/>
          </a:stretch>
        </p:blipFill>
        <p:spPr bwMode="auto">
          <a:xfrm>
            <a:off x="1" y="5040560"/>
            <a:ext cx="6858000" cy="40679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ject 3"/>
          <p:cNvSpPr/>
          <p:nvPr userDrawn="1"/>
        </p:nvSpPr>
        <p:spPr>
          <a:xfrm>
            <a:off x="217668" y="208540"/>
            <a:ext cx="6500632" cy="432048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3999" y="0"/>
                </a:moveTo>
                <a:lnTo>
                  <a:pt x="0" y="0"/>
                </a:lnTo>
                <a:lnTo>
                  <a:pt x="0" y="6857998"/>
                </a:lnTo>
                <a:lnTo>
                  <a:pt x="9143999" y="6857998"/>
                </a:lnTo>
                <a:lnTo>
                  <a:pt x="9143999" y="0"/>
                </a:lnTo>
                <a:close/>
              </a:path>
            </a:pathLst>
          </a:custGeom>
          <a:solidFill>
            <a:srgbClr val="000000">
              <a:alpha val="6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직사각형 8"/>
          <p:cNvSpPr/>
          <p:nvPr userDrawn="1"/>
        </p:nvSpPr>
        <p:spPr>
          <a:xfrm>
            <a:off x="152400" y="179512"/>
            <a:ext cx="6545580" cy="432048"/>
          </a:xfrm>
          <a:prstGeom prst="rect">
            <a:avLst/>
          </a:prstGeom>
          <a:solidFill>
            <a:srgbClr val="462178"/>
          </a:solidFill>
        </p:spPr>
        <p:txBody>
          <a:bodyPr wrap="square" lIns="0" tIns="0" rIns="0" bIns="0"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159495" y="197162"/>
            <a:ext cx="6555629" cy="400110"/>
          </a:xfrm>
          <a:prstGeom prst="rect">
            <a:avLst/>
          </a:prstGeom>
          <a:gradFill rotWithShape="1">
            <a:gsLst>
              <a:gs pos="0">
                <a:srgbClr val="FFFFFF">
                  <a:alpha val="16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28575" cap="rnd" algn="ctr">
            <a:noFill/>
            <a:prstDash val="sysDot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algn="ctr" defTabSz="914400" rtl="0" eaLnBrk="1" latinLnBrk="1" hangingPunct="1"/>
            <a:endParaRPr lang="ko-KR" altLang="en-US" sz="20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49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20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70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76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9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0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8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0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4"/>
          <p:cNvGrpSpPr/>
          <p:nvPr/>
        </p:nvGrpSpPr>
        <p:grpSpPr>
          <a:xfrm>
            <a:off x="223279" y="1115690"/>
            <a:ext cx="6408737" cy="7272734"/>
            <a:chOff x="392877" y="2428868"/>
            <a:chExt cx="4107686" cy="2571768"/>
          </a:xfrm>
        </p:grpSpPr>
        <p:sp>
          <p:nvSpPr>
            <p:cNvPr id="3" name="직사각형 2"/>
            <p:cNvSpPr/>
            <p:nvPr/>
          </p:nvSpPr>
          <p:spPr>
            <a:xfrm>
              <a:off x="392877" y="4931129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92877" y="2428868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835385" y="3671193"/>
              <a:ext cx="2537014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67386" y="2498375"/>
              <a:ext cx="3971114" cy="2432754"/>
            </a:xfrm>
            <a:prstGeom prst="rect">
              <a:avLst/>
            </a:prstGeom>
            <a:solidFill>
              <a:srgbClr val="1E3C28">
                <a:alpha val="85098"/>
              </a:srgb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529905" y="2516047"/>
              <a:ext cx="1832822" cy="3475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직무 </a:t>
              </a:r>
              <a:r>
                <a:rPr lang="en-US" altLang="ko-KR" dirty="0" smtClean="0">
                  <a:latin typeface="맑은 고딕" pitchFamily="50" charset="-127"/>
                  <a:ea typeface="맑은 고딕" pitchFamily="50" charset="-127"/>
                </a:rPr>
                <a:t>&amp; </a:t>
              </a:r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서비스 교육 모듈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226962" y="4882805"/>
              <a:ext cx="169706" cy="3475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2039022" y="4896375"/>
              <a:ext cx="169706" cy="347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835376" y="4896375"/>
              <a:ext cx="169706" cy="34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498492" y="4880487"/>
              <a:ext cx="169706" cy="3475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020788" y="4792114"/>
              <a:ext cx="339411" cy="13901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3205872" y="3671193"/>
              <a:ext cx="2537015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4" name="Picture 11" descr="tour_bad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688" y="1547664"/>
            <a:ext cx="742077" cy="625083"/>
          </a:xfrm>
          <a:prstGeom prst="rect">
            <a:avLst/>
          </a:prstGeom>
          <a:noFill/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1064435" y="2411760"/>
          <a:ext cx="4956853" cy="366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제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4-1.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4-2.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핵심리더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4-3.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프로세스 개선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4-4.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전략수립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4-5.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강사양성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4-6.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여사원 의식혁신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4-7.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매니저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4-8.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멘토링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스킬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2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40570"/>
          <a:ext cx="6480720" cy="737990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426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고객 </a:t>
                      </a:r>
                      <a:r>
                        <a:rPr lang="ko-KR" sz="900" kern="0" dirty="0"/>
                        <a:t>지향 중심의 업무프로세스를 이해하고 실천할 수 있는 역량을 개발한다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서비스에 </a:t>
                      </a:r>
                      <a:r>
                        <a:rPr lang="ko-KR" sz="900" kern="0" dirty="0"/>
                        <a:t>대한 자기 역할을 인식하고 참여적인 리더십을 발휘할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35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고객 </a:t>
                      </a:r>
                      <a:r>
                        <a:rPr lang="ko-KR" sz="900" kern="0" dirty="0"/>
                        <a:t>지향 중심의 조직문화 구축을 위한 각 부서별 전문 활동가 그룹을 육성한다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각 </a:t>
                      </a:r>
                      <a:r>
                        <a:rPr lang="ko-KR" sz="900" kern="0" dirty="0"/>
                        <a:t>부분마다 서비스에 대한 개선사안을 찾아 내고 문제점을 해결하며 </a:t>
                      </a:r>
                      <a:r>
                        <a:rPr lang="ko-KR" sz="900" kern="0" dirty="0" err="1"/>
                        <a:t>전사원의</a:t>
                      </a:r>
                      <a:r>
                        <a:rPr lang="ko-KR" sz="900" kern="0" dirty="0"/>
                        <a:t> 고객서비스 동참을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확산시킨다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19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CS</a:t>
                      </a:r>
                      <a:r>
                        <a:rPr lang="ko-KR" sz="900" kern="0" dirty="0"/>
                        <a:t>사원 및 관리자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744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2" marR="43012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63" marR="62563" marT="55612" marB="5561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69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430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고객만족 스킬 진단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고객 만족을 위한 핵심 스킬 확인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현재 보유 고객 만족 스킬 진단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41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고객 확인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고객 만족의 의미 이해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자사의 핵심 고객 확인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430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고객 만족 이미지 만들기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고객 서비스 이미지 선택 및 창출 프로세스 도입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고객 만족 지향형 바람직한 이미지 및 단계들의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  </a:t>
                      </a:r>
                      <a:r>
                        <a:rPr lang="ko-KR" sz="900" kern="0" dirty="0"/>
                        <a:t>초안 기술서 개발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430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고객의 관점이해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고객과의 </a:t>
                      </a:r>
                      <a:r>
                        <a:rPr lang="ko-KR" sz="900" kern="0" dirty="0"/>
                        <a:t>우호적인 관계유지 및 정기적 피드백 확보를 위한</a:t>
                      </a:r>
                      <a:r>
                        <a:rPr lang="en-US" sz="900" kern="0" dirty="0"/>
                        <a:t> Tool </a:t>
                      </a:r>
                      <a:r>
                        <a:rPr lang="ko-KR" sz="900" kern="0" dirty="0"/>
                        <a:t>확인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Tool</a:t>
                      </a:r>
                      <a:r>
                        <a:rPr lang="ko-KR" sz="900" kern="0" dirty="0"/>
                        <a:t>별 현업 적용 방안 수립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430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고객 만족 매트릭스 활용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고객 </a:t>
                      </a:r>
                      <a:r>
                        <a:rPr lang="ko-KR" sz="900" kern="0" dirty="0"/>
                        <a:t>만족 매트릭스 설계 프로세스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고객 </a:t>
                      </a:r>
                      <a:r>
                        <a:rPr lang="ko-KR" sz="900" kern="0" dirty="0"/>
                        <a:t>만족도 측정을 위한 초안 매트릭스 개발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결정적 </a:t>
                      </a:r>
                      <a:r>
                        <a:rPr lang="ko-KR" sz="900" kern="0" dirty="0"/>
                        <a:t>고객만족의 기법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85" marR="32585" marT="57928" marB="5792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-243408" y="683568"/>
            <a:ext cx="214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스킬과정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75656"/>
          <a:ext cx="6480719" cy="664612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89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 </a:t>
                      </a:r>
                      <a:r>
                        <a:rPr lang="ko-KR" sz="900" kern="0" dirty="0"/>
                        <a:t>내</a:t>
                      </a:r>
                      <a:r>
                        <a:rPr lang="en-US" sz="900" kern="0" dirty="0"/>
                        <a:t> CS</a:t>
                      </a:r>
                      <a:r>
                        <a:rPr lang="ko-KR" sz="900" kern="0" dirty="0"/>
                        <a:t>변화 혁신의 중요성과 필요성을 이해한다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CS </a:t>
                      </a:r>
                      <a:r>
                        <a:rPr lang="ko-KR" sz="900" kern="0" dirty="0"/>
                        <a:t>리더로서의 역할을 조명하고 인식한다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6117" marR="66117" marT="58771" marB="587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6117" marR="66117" marT="58771" marB="5877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55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고객만족도를 </a:t>
                      </a:r>
                      <a:r>
                        <a:rPr lang="ko-KR" sz="900" kern="0" dirty="0"/>
                        <a:t>향상시키기 위한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실천적 핵심인재를 체계적으로 양성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조직구성원 </a:t>
                      </a:r>
                      <a:r>
                        <a:rPr lang="ko-KR" sz="900" kern="0" dirty="0"/>
                        <a:t>모두가 고객만족 경영에 참여할 수 있도록</a:t>
                      </a:r>
                      <a:r>
                        <a:rPr lang="en-US" sz="900" kern="0" dirty="0"/>
                        <a:t> CS</a:t>
                      </a:r>
                      <a:r>
                        <a:rPr lang="ko-KR" sz="900" kern="0" dirty="0"/>
                        <a:t>리더로서 변화 주도와 동기부여 역할을 수행할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수 </a:t>
                      </a:r>
                      <a:r>
                        <a:rPr lang="ko-KR" sz="900" kern="0" dirty="0"/>
                        <a:t>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6117" marR="66117" marT="58771" marB="587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6117" marR="66117" marT="58771" marB="587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CS</a:t>
                      </a:r>
                      <a:r>
                        <a:rPr lang="ko-KR" sz="900" kern="0" dirty="0"/>
                        <a:t>리더 및 관리자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16H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6117" marR="66117" marT="58771" marB="587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6117" marR="66117" marT="58771" marB="5877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684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455" marR="4545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6117" marR="66117" marT="58771" marB="587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6117" marR="66117" marT="58771" marB="58771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3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41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CS </a:t>
                      </a:r>
                      <a:r>
                        <a:rPr lang="ko-KR" sz="900" kern="0" dirty="0"/>
                        <a:t>리더의 정체성 확립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 </a:t>
                      </a:r>
                      <a:r>
                        <a:rPr lang="ko-KR" sz="900" kern="0" dirty="0"/>
                        <a:t>리더의 </a:t>
                      </a:r>
                      <a:r>
                        <a:rPr lang="ko-KR" sz="900" kern="0" dirty="0" err="1"/>
                        <a:t>조직내</a:t>
                      </a:r>
                      <a:r>
                        <a:rPr lang="ko-KR" sz="900" kern="0" dirty="0"/>
                        <a:t> 역할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 </a:t>
                      </a:r>
                      <a:r>
                        <a:rPr lang="ko-KR" sz="900" kern="0" dirty="0"/>
                        <a:t>리더의 향후 주요 활동과 기대 성과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</a:t>
                      </a: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smtClean="0"/>
                        <a:t>고객만족도 </a:t>
                      </a:r>
                      <a:r>
                        <a:rPr lang="ko-KR" sz="900" kern="0" dirty="0"/>
                        <a:t>향상을 위한 </a:t>
                      </a:r>
                      <a:r>
                        <a:rPr lang="ko-KR" sz="900" kern="0" dirty="0" err="1"/>
                        <a:t>효과성</a:t>
                      </a:r>
                      <a:r>
                        <a:rPr lang="ko-KR" sz="900" kern="0" dirty="0"/>
                        <a:t> 증진 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699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[M2]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변화촉진을 위한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CS </a:t>
                      </a:r>
                      <a:r>
                        <a:rPr lang="ko-KR" sz="900" kern="0" dirty="0"/>
                        <a:t>리더의 역량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인간의 행동유형 분석을 통한 관계 형성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사내</a:t>
                      </a:r>
                      <a:r>
                        <a:rPr lang="en-US" sz="900" kern="0" dirty="0"/>
                        <a:t> CS </a:t>
                      </a:r>
                      <a:r>
                        <a:rPr lang="ko-KR" sz="900" kern="0" dirty="0" err="1"/>
                        <a:t>코칭의</a:t>
                      </a:r>
                      <a:r>
                        <a:rPr lang="ko-KR" sz="900" kern="0" dirty="0"/>
                        <a:t> 중요성과 영향력 발휘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구성원에게 서비스 동기부여 전략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부정적인 감정과 갈등에 대처하기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620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조직 내 변화 확산을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위한 스킬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고객만족 향상을 위한 강의의 역할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성공적인 강의를 위한 사전준비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효율을 높이는 매체의 선택 및 예화활용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구성원에 대한 피드백 실습하기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541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고객만족 부서 만들기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우리 </a:t>
                      </a:r>
                      <a:r>
                        <a:rPr lang="ko-KR" sz="900" kern="0" dirty="0"/>
                        <a:t>부서의</a:t>
                      </a:r>
                      <a:r>
                        <a:rPr lang="en-US" sz="900" kern="0" dirty="0"/>
                        <a:t> CS </a:t>
                      </a:r>
                      <a:r>
                        <a:rPr lang="ko-KR" sz="900" kern="0" dirty="0"/>
                        <a:t>현상 분석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</a:t>
                      </a: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smtClean="0"/>
                        <a:t>우리 </a:t>
                      </a:r>
                      <a:r>
                        <a:rPr lang="ko-KR" sz="900" kern="0" dirty="0"/>
                        <a:t>부서의</a:t>
                      </a:r>
                      <a:r>
                        <a:rPr lang="en-US" sz="900" kern="0" dirty="0"/>
                        <a:t> CSI </a:t>
                      </a:r>
                      <a:r>
                        <a:rPr lang="ko-KR" sz="900" kern="0" dirty="0"/>
                        <a:t>향상을 위한 개선 프로세스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CSI</a:t>
                      </a:r>
                      <a:r>
                        <a:rPr lang="ko-KR" sz="900" kern="0" dirty="0"/>
                        <a:t>향상을 위한 과제 도출 및 추진방법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36" marR="34436" marT="61220" marB="612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-243242" y="685309"/>
            <a:ext cx="24481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핵심리더과정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5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92447" y="1376266"/>
          <a:ext cx="6476913" cy="677680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6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06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고객의 </a:t>
                      </a:r>
                      <a:r>
                        <a:rPr lang="ko-KR" sz="900" kern="0" dirty="0"/>
                        <a:t>관점에서 업무 프로세스를 진단하고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고객만족을 재창출할 수 있는 방법론을 습득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2885" marR="62885" marT="55897" marB="558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2885" marR="62885" marT="55897" marB="558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1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현재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CS</a:t>
                      </a:r>
                      <a:r>
                        <a:rPr lang="ko-KR" sz="900" kern="0" dirty="0"/>
                        <a:t>프로세스를 진단하고 이를 통해 문제점 파악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원인분석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개선안을 도출 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2885" marR="62885" marT="55897" marB="558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2885" marR="62885" marT="55897" marB="558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71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CS</a:t>
                      </a:r>
                      <a:r>
                        <a:rPr lang="ko-KR" sz="900" kern="0" dirty="0"/>
                        <a:t>추진담당자 및 관리자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16H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2885" marR="62885" marT="55897" marB="558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2885" marR="62885" marT="55897" marB="558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022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33" marR="432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/>
                    </a:p>
                  </a:txBody>
                  <a:tcPr marL="62885" marR="62885" marT="55897" marB="558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 marL="62885" marR="62885" marT="55897" marB="55897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088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고객만족경영과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프로세스 개념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고객만족과 </a:t>
                      </a:r>
                      <a:r>
                        <a:rPr lang="ko-KR" sz="900" kern="0" dirty="0"/>
                        <a:t>고객만족경영의 중요성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baseline="0" dirty="0" smtClean="0"/>
                        <a:t> - </a:t>
                      </a:r>
                      <a:r>
                        <a:rPr lang="ko-KR" sz="900" kern="0" dirty="0" smtClean="0"/>
                        <a:t>프로세스 </a:t>
                      </a:r>
                      <a:r>
                        <a:rPr lang="ko-KR" sz="900" kern="0" dirty="0"/>
                        <a:t>방법론의 소개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배경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필요성 정의</a:t>
                      </a:r>
                      <a:r>
                        <a:rPr lang="en-US" sz="900" kern="0" dirty="0"/>
                        <a:t>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9940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[M2]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주요요구도출 및 개선프로세스선정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현상 파악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주요요구</a:t>
                      </a:r>
                      <a:r>
                        <a:rPr lang="en-US" sz="900" kern="0" dirty="0"/>
                        <a:t> Issue</a:t>
                      </a:r>
                      <a:r>
                        <a:rPr lang="ko-KR" sz="900" kern="0" dirty="0"/>
                        <a:t>화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개선 프로세스 선정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342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[M3]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현상파악 및 원인분석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Process</a:t>
                      </a:r>
                      <a:r>
                        <a:rPr lang="en-US" sz="900" kern="0" dirty="0"/>
                        <a:t> Mapping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Process</a:t>
                      </a:r>
                      <a:r>
                        <a:rPr lang="en-US" sz="900" kern="0" dirty="0"/>
                        <a:t> Walk Through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내부고객조사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인터뷰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기법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이해</a:t>
                      </a:r>
                      <a:r>
                        <a:rPr lang="en-US" sz="900" kern="0" dirty="0"/>
                        <a:t>)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문제점의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정리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및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원인분석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6342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개선안 도출 및 실행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Process</a:t>
                      </a:r>
                      <a:r>
                        <a:rPr lang="en-US" sz="900" kern="0" dirty="0"/>
                        <a:t> Vision</a:t>
                      </a:r>
                      <a:r>
                        <a:rPr lang="ko-KR" sz="900" kern="0" dirty="0"/>
                        <a:t>의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수립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목표달성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방안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수립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개선과제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도출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세부실행계획</a:t>
                      </a:r>
                      <a:r>
                        <a:rPr lang="en-US" sz="900" kern="0" dirty="0"/>
                        <a:t> </a:t>
                      </a:r>
                      <a:r>
                        <a:rPr lang="ko-KR" sz="900" kern="0" dirty="0"/>
                        <a:t>수립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53" marR="32753" marT="58227" marB="5822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-243408" y="671241"/>
            <a:ext cx="28103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프로세스 개선과정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75656"/>
          <a:ext cx="6480721" cy="705678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506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CS</a:t>
                      </a:r>
                      <a:r>
                        <a:rPr lang="ko-KR" sz="900" kern="0" dirty="0"/>
                        <a:t>관리자들이 회사의 전략과 연계된 고객중심적인 프로세스를 수행하고 있는지를 점검하고 이를 토대로</a:t>
                      </a:r>
                      <a:r>
                        <a:rPr lang="en-US" sz="900" kern="0" dirty="0"/>
                        <a:t> </a:t>
                      </a:r>
                      <a:r>
                        <a:rPr lang="en-US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CS </a:t>
                      </a:r>
                      <a:r>
                        <a:rPr lang="ko-KR" sz="900" kern="0" dirty="0"/>
                        <a:t>전략을 수립할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CS</a:t>
                      </a:r>
                      <a:r>
                        <a:rPr lang="ko-KR" sz="900" kern="0" dirty="0"/>
                        <a:t>전략을 수립하기 위한 능력을 제고하고 이에 필요한 세부적인</a:t>
                      </a:r>
                      <a:r>
                        <a:rPr lang="en-US" sz="900" kern="0" dirty="0"/>
                        <a:t> Tool </a:t>
                      </a:r>
                      <a:r>
                        <a:rPr lang="ko-KR" sz="900" kern="0" dirty="0"/>
                        <a:t>및 </a:t>
                      </a:r>
                      <a:r>
                        <a:rPr lang="ko-KR" sz="900" kern="0" dirty="0" err="1"/>
                        <a:t>스킬을</a:t>
                      </a:r>
                      <a:r>
                        <a:rPr lang="ko-KR" sz="900" kern="0" dirty="0"/>
                        <a:t> 습득한다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0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회사의 </a:t>
                      </a:r>
                      <a:r>
                        <a:rPr lang="ko-KR" sz="900" kern="0" dirty="0"/>
                        <a:t>상황에 맞는</a:t>
                      </a:r>
                      <a:r>
                        <a:rPr lang="en-US" sz="900" kern="0" dirty="0"/>
                        <a:t> CS</a:t>
                      </a:r>
                      <a:r>
                        <a:rPr lang="ko-KR" sz="900" kern="0" dirty="0"/>
                        <a:t>전략을 수립하여 보다 효율적인 고객만족서비스 창출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CS</a:t>
                      </a:r>
                      <a:r>
                        <a:rPr lang="ko-KR" sz="900" kern="0" dirty="0"/>
                        <a:t>전략에 따른 세부 실천 과제를 도출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03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: CS</a:t>
                      </a:r>
                      <a:r>
                        <a:rPr lang="ko-KR" sz="900" kern="0" dirty="0" smtClean="0"/>
                        <a:t>사원 및 관리자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 smtClean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233">
                <a:tc gridSpan="4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576" marR="445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837" marR="64837" marT="57632" marB="57632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96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87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고객만족 경영체계 구축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 </a:t>
                      </a:r>
                      <a:r>
                        <a:rPr lang="ko-KR" sz="900" kern="0" dirty="0"/>
                        <a:t>비전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전략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내외부의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CS</a:t>
                      </a:r>
                      <a:r>
                        <a:rPr lang="ko-KR" sz="900" kern="0" dirty="0"/>
                        <a:t>환경분석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개선 </a:t>
                      </a:r>
                      <a:r>
                        <a:rPr lang="ko-KR" sz="900" kern="0" dirty="0"/>
                        <a:t>방향 도출</a:t>
                      </a:r>
                      <a:r>
                        <a:rPr lang="en-US" sz="900" kern="0" dirty="0"/>
                        <a:t>/ </a:t>
                      </a:r>
                      <a:r>
                        <a:rPr lang="ko-KR" sz="900" kern="0" dirty="0"/>
                        <a:t>추진 </a:t>
                      </a:r>
                      <a:r>
                        <a:rPr lang="ko-KR" sz="900" kern="0" dirty="0" err="1"/>
                        <a:t>로드맵</a:t>
                      </a:r>
                      <a:r>
                        <a:rPr lang="ko-KR" sz="900" kern="0" dirty="0"/>
                        <a:t> 작성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5.0H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677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고객중심의</a:t>
                      </a:r>
                      <a:r>
                        <a:rPr lang="en-US" sz="900" kern="0"/>
                        <a:t> CS</a:t>
                      </a:r>
                      <a:r>
                        <a:rPr lang="ko-KR" sz="900" kern="0"/>
                        <a:t>프로세스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프로세스란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타사 사례 및 부문별 프로세스 설계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각 부문의 프로세스 개선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프로세스 우선순위 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87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[M3]</a:t>
                      </a:r>
                      <a:br>
                        <a:rPr lang="en-US" sz="900" kern="0" dirty="0"/>
                      </a:br>
                      <a:r>
                        <a:rPr lang="en-US" sz="900" kern="0" dirty="0"/>
                        <a:t>CS</a:t>
                      </a:r>
                      <a:r>
                        <a:rPr lang="ko-KR" sz="900" kern="0" dirty="0"/>
                        <a:t>측정 및 진단 계획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</a:t>
                      </a:r>
                      <a:r>
                        <a:rPr lang="ko-KR" sz="900" kern="0" dirty="0"/>
                        <a:t>활동 측정 도구 적용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평가지표 </a:t>
                      </a:r>
                      <a:r>
                        <a:rPr lang="ko-KR" sz="900" kern="0" dirty="0"/>
                        <a:t>분석 방법 및 도구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측정에 </a:t>
                      </a:r>
                      <a:r>
                        <a:rPr lang="ko-KR" sz="900" kern="0" dirty="0"/>
                        <a:t>따른 성과보상 및 피드백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제도</a:t>
                      </a:r>
                      <a:r>
                        <a:rPr lang="en-US" sz="900" kern="0" dirty="0"/>
                        <a:t>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787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CS</a:t>
                      </a:r>
                      <a:r>
                        <a:rPr lang="ko-KR" sz="900" kern="0"/>
                        <a:t>실천계획 수립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</a:t>
                      </a:r>
                      <a:r>
                        <a:rPr lang="ko-KR" sz="900" kern="0" dirty="0"/>
                        <a:t>실천을 위한 전략 과제 수립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실천계획 </a:t>
                      </a:r>
                      <a:r>
                        <a:rPr lang="ko-KR" sz="900" kern="0" dirty="0"/>
                        <a:t>수립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시스템 </a:t>
                      </a:r>
                      <a:r>
                        <a:rPr lang="ko-KR" sz="900" kern="0" dirty="0"/>
                        <a:t>구축 및 운영전략 수립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5.0H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769" marR="33769" marT="60033" marB="6003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-243408" y="683568"/>
            <a:ext cx="24481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전략수립과정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92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03648"/>
          <a:ext cx="6480720" cy="708780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78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사내강사로서 </a:t>
                      </a:r>
                      <a:r>
                        <a:rPr lang="ko-KR" sz="900" kern="0" dirty="0"/>
                        <a:t>갖추어야 할 태도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지식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 err="1"/>
                        <a:t>스킬을</a:t>
                      </a:r>
                      <a:r>
                        <a:rPr lang="ko-KR" sz="900" kern="0" dirty="0"/>
                        <a:t> 실천적으로 학습한다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교육 </a:t>
                      </a:r>
                      <a:r>
                        <a:rPr lang="ko-KR" sz="900" kern="0" dirty="0"/>
                        <a:t>참가자의 적극적인 참여를 유도하기 위한 교수기법을 체득한다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/>
                    </a:p>
                  </a:txBody>
                  <a:tcPr marL="60698" marR="60698" marT="53955" marB="539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 dirty="0"/>
                    </a:p>
                  </a:txBody>
                  <a:tcPr marL="60698" marR="60698" marT="53955" marB="539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21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현장을 </a:t>
                      </a:r>
                      <a:r>
                        <a:rPr lang="ko-KR" sz="900" kern="0" dirty="0"/>
                        <a:t>잘 이해하고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전문지식으로 무장하여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교육생 의 특성에 맞추어 효과적으로 </a:t>
                      </a:r>
                      <a:r>
                        <a:rPr lang="ko-KR" sz="900" kern="0" dirty="0" smtClean="0"/>
                        <a:t>강</a:t>
                      </a:r>
                      <a:endParaRPr lang="en-US" altLang="ko-KR" sz="900" kern="0" dirty="0" smtClean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의할 </a:t>
                      </a:r>
                      <a:r>
                        <a:rPr lang="ko-KR" sz="900" kern="0" dirty="0"/>
                        <a:t>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강의를 </a:t>
                      </a:r>
                      <a:r>
                        <a:rPr lang="ko-KR" sz="900" kern="0" dirty="0"/>
                        <a:t>통한 직원들의 서비스 능력을 향상으로 고객만족도 향상에 기여할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/>
                    </a:p>
                  </a:txBody>
                  <a:tcPr marL="60698" marR="60698" marT="53955" marB="539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 dirty="0"/>
                    </a:p>
                  </a:txBody>
                  <a:tcPr marL="60698" marR="60698" marT="53955" marB="539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9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CS</a:t>
                      </a:r>
                      <a:r>
                        <a:rPr lang="ko-KR" sz="900" kern="0" dirty="0"/>
                        <a:t>사내강사</a:t>
                      </a:r>
                      <a:r>
                        <a:rPr lang="en-US" sz="900" kern="0" dirty="0"/>
                        <a:t>, CS</a:t>
                      </a:r>
                      <a:r>
                        <a:rPr lang="ko-KR" sz="900" kern="0" dirty="0"/>
                        <a:t>컨설턴트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/>
                    </a:p>
                  </a:txBody>
                  <a:tcPr marL="60698" marR="60698" marT="53955" marB="539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 dirty="0"/>
                    </a:p>
                  </a:txBody>
                  <a:tcPr marL="60698" marR="60698" marT="53955" marB="5395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187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30" marR="4173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/>
                    </a:p>
                  </a:txBody>
                  <a:tcPr marL="60698" marR="60698" marT="53955" marB="539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100" dirty="0"/>
                    </a:p>
                  </a:txBody>
                  <a:tcPr marL="60698" marR="60698" marT="53955" marB="53955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69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사내강사의 마인드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 </a:t>
                      </a:r>
                      <a:r>
                        <a:rPr lang="ko-KR" sz="900" kern="0" dirty="0"/>
                        <a:t>사내강사의 역할 인식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CS </a:t>
                      </a:r>
                      <a:r>
                        <a:rPr lang="ko-KR" sz="900" kern="0" dirty="0"/>
                        <a:t>사내강사의 필요역량 도출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어떠한 </a:t>
                      </a:r>
                      <a:r>
                        <a:rPr lang="ko-KR" sz="900" kern="0" dirty="0"/>
                        <a:t>변화를 주도할 것인가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269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고객만족 이론 강화 과정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서비스 행동화 과정 연구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각 </a:t>
                      </a:r>
                      <a:r>
                        <a:rPr lang="ko-KR" sz="900" kern="0" dirty="0" err="1"/>
                        <a:t>모듈별</a:t>
                      </a:r>
                      <a:r>
                        <a:rPr lang="ko-KR" sz="900" kern="0" dirty="0"/>
                        <a:t> 강의</a:t>
                      </a:r>
                      <a:r>
                        <a:rPr lang="en-US" sz="900" kern="0" dirty="0"/>
                        <a:t> Point </a:t>
                      </a:r>
                      <a:r>
                        <a:rPr lang="ko-KR" sz="900" kern="0" dirty="0"/>
                        <a:t>학습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강의 </a:t>
                      </a:r>
                      <a:r>
                        <a:rPr lang="ko-KR" sz="900" kern="0" dirty="0" err="1"/>
                        <a:t>진행시</a:t>
                      </a:r>
                      <a:r>
                        <a:rPr lang="ko-KR" sz="900" kern="0" dirty="0"/>
                        <a:t> 활용할 수 있는 자료 수집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269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[M3]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효과적인 교수기법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Ice-Breaking</a:t>
                      </a:r>
                      <a:r>
                        <a:rPr lang="en-US" sz="900" kern="0" dirty="0"/>
                        <a:t>, Spot</a:t>
                      </a:r>
                      <a:r>
                        <a:rPr lang="ko-KR" sz="900" kern="0" dirty="0"/>
                        <a:t>을 활용한</a:t>
                      </a:r>
                      <a:r>
                        <a:rPr lang="en-US" sz="900" kern="0" dirty="0"/>
                        <a:t> CS </a:t>
                      </a:r>
                      <a:r>
                        <a:rPr lang="ko-KR" sz="900" kern="0" dirty="0"/>
                        <a:t>교육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성인학습자의 </a:t>
                      </a:r>
                      <a:r>
                        <a:rPr lang="ko-KR" sz="900" kern="0" dirty="0"/>
                        <a:t>이해 및 서비스 조직원의 이해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효과적인 </a:t>
                      </a:r>
                      <a:r>
                        <a:rPr lang="ko-KR" sz="900" kern="0" dirty="0"/>
                        <a:t>강의 전개방향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269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서비스 지도요령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MOT</a:t>
                      </a:r>
                      <a:r>
                        <a:rPr lang="ko-KR" sz="900" kern="0" dirty="0"/>
                        <a:t>분석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현장 </a:t>
                      </a:r>
                      <a:r>
                        <a:rPr lang="ko-KR" sz="900" kern="0" dirty="0"/>
                        <a:t>모니터링 교육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서비스 </a:t>
                      </a:r>
                      <a:r>
                        <a:rPr lang="ko-KR" sz="900" kern="0" dirty="0"/>
                        <a:t>매너 지도 기법 및 </a:t>
                      </a:r>
                      <a:r>
                        <a:rPr lang="ko-KR" sz="900" kern="0" dirty="0" err="1"/>
                        <a:t>롤플레인</a:t>
                      </a:r>
                      <a:r>
                        <a:rPr lang="ko-KR" sz="900" kern="0" dirty="0"/>
                        <a:t> 지도 기법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269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시범강의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성공적인 </a:t>
                      </a:r>
                      <a:r>
                        <a:rPr lang="ko-KR" sz="900" kern="0" dirty="0"/>
                        <a:t>강의를 위한 사전준비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강의 </a:t>
                      </a:r>
                      <a:r>
                        <a:rPr lang="ko-KR" sz="900" kern="0" dirty="0"/>
                        <a:t>교안 작성 및 수정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강의시범 </a:t>
                      </a:r>
                      <a:r>
                        <a:rPr lang="ko-KR" sz="900" kern="0" dirty="0"/>
                        <a:t>및 상호 피드백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평가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14" marR="31614" marT="56203" marB="5620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-243408" y="683568"/>
            <a:ext cx="24481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강사양성과정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1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03648"/>
          <a:ext cx="6480720" cy="722595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73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21</a:t>
                      </a:r>
                      <a:r>
                        <a:rPr lang="ko-KR" sz="900" kern="0" dirty="0"/>
                        <a:t>세기 새로운 경영관리자상의 정립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변화의 </a:t>
                      </a:r>
                      <a:r>
                        <a:rPr lang="ko-KR" sz="900" kern="0" dirty="0"/>
                        <a:t>추진리더로서 역할을 수행하기 위한 혁신 기법 습득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72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조직내에서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고비용 </a:t>
                      </a:r>
                      <a:r>
                        <a:rPr lang="ko-KR" sz="900" kern="0" dirty="0" err="1"/>
                        <a:t>저효울의</a:t>
                      </a:r>
                      <a:r>
                        <a:rPr lang="ko-KR" sz="900" kern="0" dirty="0"/>
                        <a:t> 풍토 개선을 위한 사고전환을 통해 </a:t>
                      </a:r>
                      <a:r>
                        <a:rPr lang="ko-KR" sz="900" kern="0" dirty="0" err="1"/>
                        <a:t>팀효율을</a:t>
                      </a:r>
                      <a:r>
                        <a:rPr lang="ko-KR" sz="900" kern="0" dirty="0"/>
                        <a:t> 극대화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관리자의 </a:t>
                      </a:r>
                      <a:r>
                        <a:rPr lang="ko-KR" sz="900" kern="0" dirty="0"/>
                        <a:t>역할 행동 학습을 통한 새로운 시대의 관리자 역량 강화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79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: </a:t>
                      </a:r>
                      <a:r>
                        <a:rPr lang="ko-KR" sz="900" kern="0" dirty="0" err="1" smtClean="0"/>
                        <a:t>전부문관리자</a:t>
                      </a:r>
                      <a:r>
                        <a:rPr lang="en-US" sz="900" kern="0" dirty="0" smtClean="0"/>
                        <a:t>(</a:t>
                      </a:r>
                      <a:r>
                        <a:rPr lang="ko-KR" sz="900" kern="0" dirty="0" smtClean="0"/>
                        <a:t>과장</a:t>
                      </a:r>
                      <a:r>
                        <a:rPr lang="en-US" sz="900" kern="0" dirty="0" smtClean="0"/>
                        <a:t>, </a:t>
                      </a:r>
                      <a:r>
                        <a:rPr lang="ko-KR" sz="900" kern="0" dirty="0" smtClean="0"/>
                        <a:t>부장</a:t>
                      </a:r>
                      <a:r>
                        <a:rPr lang="en-US" sz="900" kern="0" dirty="0" smtClean="0"/>
                        <a:t>, </a:t>
                      </a:r>
                      <a:r>
                        <a:rPr lang="ko-KR" sz="900" kern="0" dirty="0" smtClean="0"/>
                        <a:t>차장</a:t>
                      </a:r>
                      <a:r>
                        <a:rPr lang="en-US" sz="900" kern="0" dirty="0" smtClean="0"/>
                        <a:t>)</a:t>
                      </a:r>
                      <a:endParaRPr lang="ko-KR" sz="900" kern="0" dirty="0" smtClean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 smtClean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953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835" marR="3783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33" marR="55033" marT="48919" marB="4891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57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경영관리의 새로운 패러다임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21</a:t>
                      </a:r>
                      <a:r>
                        <a:rPr lang="ko-KR" sz="900" kern="0" dirty="0"/>
                        <a:t>세기 경영관리의 패러다임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조직형태와 환경상의 요구들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31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대인관계의 혁신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승승적 관계정립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Win/Win</a:t>
                      </a:r>
                      <a:r>
                        <a:rPr lang="ko-KR" sz="900" kern="0" dirty="0"/>
                        <a:t>의 패가 없는 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사고의 혁신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팀운영시</a:t>
                      </a:r>
                      <a:r>
                        <a:rPr lang="ko-KR" sz="900" kern="0" dirty="0"/>
                        <a:t> 의사결정 프로세스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사고혁신의 </a:t>
                      </a:r>
                      <a:r>
                        <a:rPr lang="ko-KR" sz="900" kern="0" dirty="0" err="1"/>
                        <a:t>니즈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의사결정의 합리적 사고 프로세스 해설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2801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커뮤니케이션의 혁신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공감 </a:t>
                      </a:r>
                      <a:r>
                        <a:rPr lang="ko-KR" sz="900" kern="0" dirty="0"/>
                        <a:t>및 자기표현 기술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팀워크의 </a:t>
                      </a:r>
                      <a:r>
                        <a:rPr lang="ko-KR" sz="900" kern="0" dirty="0"/>
                        <a:t>문제해결을 돕는 대화기술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자기표현 </a:t>
                      </a:r>
                      <a:r>
                        <a:rPr lang="ko-KR" sz="900" kern="0" dirty="0"/>
                        <a:t>문제영역 점검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자신의 </a:t>
                      </a:r>
                      <a:r>
                        <a:rPr lang="ko-KR" sz="900" kern="0" dirty="0"/>
                        <a:t>욕구를 충족시키는 대화기술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관계의 혁신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임파워먼트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실천전략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모티베이션에서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 err="1"/>
                        <a:t>임파워먼트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초진자적 </a:t>
                      </a:r>
                      <a:r>
                        <a:rPr lang="ko-KR" sz="900" kern="0" dirty="0"/>
                        <a:t>리더십의 정립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[M6]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변화의 관리와</a:t>
                      </a:r>
                      <a:r>
                        <a:rPr lang="en-US" sz="900" kern="0"/>
                        <a:t> 21</a:t>
                      </a:r>
                      <a:r>
                        <a:rPr lang="ko-KR" sz="900" kern="0"/>
                        <a:t>세기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경영관리자상의 </a:t>
                      </a:r>
                      <a:r>
                        <a:rPr lang="ko-KR" sz="900" kern="0" dirty="0"/>
                        <a:t>전개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변화의 </a:t>
                      </a:r>
                      <a:r>
                        <a:rPr lang="ko-KR" sz="900" kern="0" dirty="0"/>
                        <a:t>과정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- 21</a:t>
                      </a:r>
                      <a:r>
                        <a:rPr lang="ko-KR" sz="900" kern="0" dirty="0"/>
                        <a:t>세기 관리자의 성공구조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63" marR="28663" marT="50956" marB="5095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-243408" y="685309"/>
            <a:ext cx="3071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여사원 의식혁신과정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변화혁신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혁신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9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57163" y="1447459"/>
          <a:ext cx="6529387" cy="653742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6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8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3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98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프로젝트 </a:t>
                      </a:r>
                      <a:r>
                        <a:rPr lang="ko-KR" sz="900" kern="0" dirty="0"/>
                        <a:t>리더에게 요구되는 역할을 인식하고 그 기본적 사고를 실무에 응용한다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7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프로젝트 </a:t>
                      </a:r>
                      <a:r>
                        <a:rPr lang="ko-KR" sz="900" kern="0" dirty="0"/>
                        <a:t>각 단계에 있어서의 관리의 요점을 명확히 이해한다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프로젝트 </a:t>
                      </a:r>
                      <a:r>
                        <a:rPr lang="ko-KR" sz="900" kern="0" dirty="0"/>
                        <a:t>관리에 필요한 기법을 습득한다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16H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851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11" marR="399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053" marR="58053" marT="51603" marB="5160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7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1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프로젝트와 프로젝트 리더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프로젝트의 </a:t>
                      </a:r>
                      <a:r>
                        <a:rPr lang="ko-KR" sz="900" kern="0" dirty="0"/>
                        <a:t>개념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프로젝트의 </a:t>
                      </a:r>
                      <a:r>
                        <a:rPr lang="ko-KR" sz="900" kern="0" dirty="0"/>
                        <a:t>성공요인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프로젝트 </a:t>
                      </a:r>
                      <a:r>
                        <a:rPr lang="ko-KR" sz="900" kern="0" dirty="0"/>
                        <a:t>매니지먼트의 개념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03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프로젝트 활동기반의 구축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프로젝트팀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구성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프로젝트범위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프로젝트추진체제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6.0H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3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en-US" sz="900" kern="0"/>
                        <a:t>Project Planning(</a:t>
                      </a:r>
                      <a:r>
                        <a:rPr lang="ko-KR" sz="900" kern="0"/>
                        <a:t>업무 분석</a:t>
                      </a:r>
                      <a:r>
                        <a:rPr lang="en-US" sz="900" kern="0"/>
                        <a:t>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업무분석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자원산정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업무연계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03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en-US" sz="900" kern="0"/>
                        <a:t>Project Planning(</a:t>
                      </a:r>
                      <a:r>
                        <a:rPr lang="ko-KR" sz="900" kern="0"/>
                        <a:t>일정관리</a:t>
                      </a:r>
                      <a:r>
                        <a:rPr lang="en-US" sz="900" kern="0"/>
                        <a:t>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리스크관리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모니터링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203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프로젝트 제반 관리와 실행 및 종료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점검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결과공유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종료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236" marR="30236" marT="53752" marB="5375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-257696" y="669280"/>
            <a:ext cx="27831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프로젝트 매니저과정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전략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63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68811" y="1312861"/>
          <a:ext cx="6555545" cy="750761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2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4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79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조직의 </a:t>
                      </a:r>
                      <a:r>
                        <a:rPr lang="ko-KR" sz="900" kern="0" dirty="0"/>
                        <a:t>생산성 향상과 </a:t>
                      </a:r>
                      <a:r>
                        <a:rPr lang="ko-KR" sz="900" kern="0" dirty="0" err="1"/>
                        <a:t>멘토와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err="1"/>
                        <a:t>멘티의</a:t>
                      </a:r>
                      <a:r>
                        <a:rPr lang="ko-KR" sz="900" kern="0" dirty="0"/>
                        <a:t> 성장에 있어 </a:t>
                      </a:r>
                      <a:r>
                        <a:rPr lang="ko-KR" sz="900" kern="0" dirty="0" err="1"/>
                        <a:t>멘토링의</a:t>
                      </a:r>
                      <a:r>
                        <a:rPr lang="ko-KR" sz="900" kern="0" dirty="0"/>
                        <a:t> 중요성 통찰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멘토의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err="1"/>
                        <a:t>스킬을</a:t>
                      </a:r>
                      <a:r>
                        <a:rPr lang="ko-KR" sz="900" kern="0" dirty="0"/>
                        <a:t> 진단하여 </a:t>
                      </a:r>
                      <a:r>
                        <a:rPr lang="ko-KR" sz="900" kern="0" dirty="0" err="1"/>
                        <a:t>멘토링에</a:t>
                      </a:r>
                      <a:r>
                        <a:rPr lang="ko-KR" sz="900" kern="0" dirty="0"/>
                        <a:t> 필요한 자신의 개발 역량을 도출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멘토링의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단계별 역량을 습득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멘토로서의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자신의 역량을 개발하고 </a:t>
                      </a:r>
                      <a:r>
                        <a:rPr lang="ko-KR" sz="900" kern="0" dirty="0" err="1"/>
                        <a:t>멘티의</a:t>
                      </a:r>
                      <a:r>
                        <a:rPr lang="ko-KR" sz="900" kern="0" dirty="0"/>
                        <a:t> 업무 수행 역량을 개발할 수 있는 실행 계획을 수립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818" marR="36818" marT="32728" marB="32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818" marR="36818" marT="32728" marB="32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16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멘토의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노하우 공유를 통해 조직의 핵심 역량의 전수와 관리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리더 </a:t>
                      </a:r>
                      <a:r>
                        <a:rPr lang="ko-KR" sz="900" kern="0" dirty="0"/>
                        <a:t>및 관리자의 </a:t>
                      </a:r>
                      <a:r>
                        <a:rPr lang="ko-KR" sz="900" kern="0" dirty="0" err="1"/>
                        <a:t>멘토화로</a:t>
                      </a:r>
                      <a:r>
                        <a:rPr lang="ko-KR" sz="900" kern="0" dirty="0"/>
                        <a:t> 조직 관리 역량 </a:t>
                      </a:r>
                      <a:r>
                        <a:rPr lang="ko-KR" sz="900" kern="0" dirty="0" smtClean="0"/>
                        <a:t>배가</a:t>
                      </a:r>
                      <a:endParaRPr lang="en-US" altLang="ko-KR" sz="900" kern="0" dirty="0" smtClean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멘티의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조기 적응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조직 충성도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업무 몰입 및 자신감 향상으로 </a:t>
                      </a:r>
                      <a:r>
                        <a:rPr lang="ko-KR" sz="900" kern="0" dirty="0" err="1"/>
                        <a:t>이직율</a:t>
                      </a:r>
                      <a:r>
                        <a:rPr lang="ko-KR" sz="900" kern="0" dirty="0"/>
                        <a:t> 저하에 따른 조직 안정성 확보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818" marR="36818" marT="32728" marB="32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818" marR="36818" marT="32728" marB="32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3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멘토</a:t>
                      </a:r>
                      <a:r>
                        <a:rPr lang="ko-KR" sz="900" kern="0" dirty="0"/>
                        <a:t> 및 관리자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25H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818" marR="36818" marT="32728" marB="32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818" marR="36818" marT="32728" marB="32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884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313" marR="2531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818" marR="36818" marT="32728" marB="327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818" marR="36818" marT="32728" marB="32728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39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62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err="1"/>
                        <a:t>멘토링의</a:t>
                      </a:r>
                      <a:r>
                        <a:rPr lang="ko-KR" sz="900" kern="0" dirty="0"/>
                        <a:t> 본질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학습목표 및 과정 </a:t>
                      </a:r>
                      <a:r>
                        <a:rPr lang="ko-KR" sz="900" kern="0" dirty="0" err="1"/>
                        <a:t>프레임웍</a:t>
                      </a:r>
                      <a:r>
                        <a:rPr lang="ko-KR" sz="900" kern="0" dirty="0"/>
                        <a:t> 공유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Ice Breaking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Ground Rules </a:t>
                      </a:r>
                      <a:r>
                        <a:rPr lang="ko-KR" sz="900" kern="0" dirty="0"/>
                        <a:t>작성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체험 학습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멘토링의</a:t>
                      </a:r>
                      <a:r>
                        <a:rPr lang="ko-KR" sz="900" kern="0" dirty="0"/>
                        <a:t> 본질과 자기 진단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338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멘토의 역할과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기본 스킬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멘토의</a:t>
                      </a:r>
                      <a:r>
                        <a:rPr lang="ko-KR" sz="900" kern="0" dirty="0"/>
                        <a:t> 역할과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모델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en-US" sz="900" kern="0" dirty="0"/>
                        <a:t> 6</a:t>
                      </a:r>
                      <a:r>
                        <a:rPr lang="ko-KR" sz="900" kern="0" dirty="0"/>
                        <a:t>단계 프로세스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멘토링의</a:t>
                      </a:r>
                      <a:r>
                        <a:rPr lang="ko-KR" sz="900" kern="0" dirty="0"/>
                        <a:t> 단계별 행동 목표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기본 스킬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관계적 차원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관계적 차원의 개요 설명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관계적 차원 비디오 실습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역할연기</a:t>
                      </a:r>
                      <a:r>
                        <a:rPr lang="en-US" sz="900" kern="0" dirty="0"/>
                        <a:t> :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상황 설정과 관계적 차원 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정보적 </a:t>
                      </a:r>
                      <a:r>
                        <a:rPr lang="ko-KR" sz="900" kern="0" dirty="0" smtClean="0"/>
                        <a:t>차원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정보적 </a:t>
                      </a:r>
                      <a:r>
                        <a:rPr lang="ko-KR" sz="900" kern="0" dirty="0"/>
                        <a:t>차원의 개요 설명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정보적 </a:t>
                      </a:r>
                      <a:r>
                        <a:rPr lang="ko-KR" sz="900" kern="0" dirty="0"/>
                        <a:t>차원 비디오 실습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역할연기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상황 설정과 정보적 차원 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4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촉진적 차원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촉진적 </a:t>
                      </a:r>
                      <a:r>
                        <a:rPr lang="ko-KR" sz="900" kern="0" dirty="0"/>
                        <a:t>차원의 개요 설명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촉진적 </a:t>
                      </a:r>
                      <a:r>
                        <a:rPr lang="ko-KR" sz="900" kern="0" dirty="0"/>
                        <a:t>차원 비디오 실습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역할연기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상황 설정과 촉진적 차원 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4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[M6]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직면적 차원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직면적 </a:t>
                      </a:r>
                      <a:r>
                        <a:rPr lang="ko-KR" sz="900" kern="0" dirty="0"/>
                        <a:t>차원의 개요 설명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직면적 </a:t>
                      </a:r>
                      <a:r>
                        <a:rPr lang="ko-KR" sz="900" kern="0" dirty="0"/>
                        <a:t>차원 비디오 실습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역할연기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상황 설정과 직면적 차원 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8259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[M7]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멘토 모델 차원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멘토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모델 차원의 개요 설명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행동 </a:t>
                      </a:r>
                      <a:r>
                        <a:rPr lang="ko-KR" sz="900" kern="0" dirty="0"/>
                        <a:t>코드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멘토모델차원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비디오 실습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역할연기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상황 설정과 </a:t>
                      </a:r>
                      <a:r>
                        <a:rPr lang="ko-KR" sz="900" kern="0" dirty="0" err="1"/>
                        <a:t>멘토모델</a:t>
                      </a:r>
                      <a:r>
                        <a:rPr lang="ko-KR" sz="900" kern="0" dirty="0"/>
                        <a:t> 차원 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[M8]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멘티 비전 차원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</a:t>
                      </a: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err="1" smtClean="0"/>
                        <a:t>멘티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비전 차원의 개요 설명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멘티비전차원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비디오 실습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역할연기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멘토링</a:t>
                      </a:r>
                      <a:r>
                        <a:rPr lang="ko-KR" sz="900" kern="0" dirty="0"/>
                        <a:t> 상황 설정과 </a:t>
                      </a:r>
                      <a:r>
                        <a:rPr lang="ko-KR" sz="900" kern="0" dirty="0" err="1"/>
                        <a:t>멘티비던</a:t>
                      </a:r>
                      <a:r>
                        <a:rPr lang="ko-KR" sz="900" kern="0" dirty="0"/>
                        <a:t> 차원 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8259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[M9]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멘토의 헌신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멘티의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스타일을 고려한 </a:t>
                      </a:r>
                      <a:r>
                        <a:rPr lang="ko-KR" sz="900" kern="0" dirty="0" err="1"/>
                        <a:t>멘티</a:t>
                      </a:r>
                      <a:r>
                        <a:rPr lang="ko-KR" sz="900" kern="0" dirty="0"/>
                        <a:t> 육성 계획서 작성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멘토로서의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자기 개발 계획서 작성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전체 </a:t>
                      </a:r>
                      <a:r>
                        <a:rPr lang="ko-KR" sz="900" kern="0" dirty="0"/>
                        <a:t>과정</a:t>
                      </a:r>
                      <a:r>
                        <a:rPr lang="en-US" sz="900" kern="0" dirty="0"/>
                        <a:t> Review </a:t>
                      </a:r>
                      <a:r>
                        <a:rPr lang="ko-KR" sz="900" kern="0" dirty="0"/>
                        <a:t>및 적용</a:t>
                      </a:r>
                      <a:r>
                        <a:rPr lang="en-US" sz="900" kern="0" dirty="0"/>
                        <a:t> R/P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Wrap-Up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76" marR="19176" marT="34091" marB="3409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-288762" y="611560"/>
            <a:ext cx="28536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멘토링스킬과정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조직활성화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4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1777</Words>
  <Application>Microsoft Office PowerPoint</Application>
  <PresentationFormat>화면 슬라이드 쇼(4:3)</PresentationFormat>
  <Paragraphs>396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gulim</vt:lpstr>
      <vt:lpstr>돋움</vt:lpstr>
      <vt:lpstr>맑은 고딕</vt:lpstr>
      <vt:lpstr>타이포_팩토리 M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김상욱</dc:creator>
  <cp:lastModifiedBy>김상욱</cp:lastModifiedBy>
  <cp:revision>2</cp:revision>
  <dcterms:created xsi:type="dcterms:W3CDTF">2017-01-31T09:41:53Z</dcterms:created>
  <dcterms:modified xsi:type="dcterms:W3CDTF">2017-01-31T09:48:37Z</dcterms:modified>
</cp:coreProperties>
</file>