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2532" y="4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23206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3429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5133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3C6B8-7F39-447F-AE30-A6EFBC7A3EC3}" type="datetime1">
              <a:rPr lang="ko-KR" altLang="en-US" smtClean="0"/>
              <a:pPr/>
              <a:t>2017-01-31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285184" y="8748464"/>
            <a:ext cx="1600200" cy="486833"/>
          </a:xfrm>
        </p:spPr>
        <p:txBody>
          <a:bodyPr/>
          <a:lstStyle/>
          <a:p>
            <a:fld id="{EA848D27-6122-49BD-8FF1-8EA2358648D9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4" descr="2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lum contrast="-20000"/>
          </a:blip>
          <a:stretch>
            <a:fillRect/>
          </a:stretch>
        </p:blipFill>
        <p:spPr bwMode="auto">
          <a:xfrm>
            <a:off x="1" y="5040560"/>
            <a:ext cx="6858000" cy="406794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bject 3"/>
          <p:cNvSpPr/>
          <p:nvPr userDrawn="1"/>
        </p:nvSpPr>
        <p:spPr>
          <a:xfrm>
            <a:off x="217668" y="208540"/>
            <a:ext cx="6500632" cy="432048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3999" y="0"/>
                </a:moveTo>
                <a:lnTo>
                  <a:pt x="0" y="0"/>
                </a:lnTo>
                <a:lnTo>
                  <a:pt x="0" y="6857998"/>
                </a:lnTo>
                <a:lnTo>
                  <a:pt x="9143999" y="6857998"/>
                </a:lnTo>
                <a:lnTo>
                  <a:pt x="9143999" y="0"/>
                </a:lnTo>
                <a:close/>
              </a:path>
            </a:pathLst>
          </a:custGeom>
          <a:solidFill>
            <a:srgbClr val="000000">
              <a:alpha val="6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직사각형 8"/>
          <p:cNvSpPr/>
          <p:nvPr userDrawn="1"/>
        </p:nvSpPr>
        <p:spPr>
          <a:xfrm>
            <a:off x="152400" y="179512"/>
            <a:ext cx="6545580" cy="432048"/>
          </a:xfrm>
          <a:prstGeom prst="rect">
            <a:avLst/>
          </a:prstGeom>
          <a:solidFill>
            <a:srgbClr val="462178"/>
          </a:solidFill>
        </p:spPr>
        <p:txBody>
          <a:bodyPr wrap="square" lIns="0" tIns="0" rIns="0" bIns="0"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직사각형 13"/>
          <p:cNvSpPr/>
          <p:nvPr userDrawn="1"/>
        </p:nvSpPr>
        <p:spPr>
          <a:xfrm>
            <a:off x="159495" y="197162"/>
            <a:ext cx="6555629" cy="400110"/>
          </a:xfrm>
          <a:prstGeom prst="rect">
            <a:avLst/>
          </a:prstGeom>
          <a:gradFill rotWithShape="1">
            <a:gsLst>
              <a:gs pos="0">
                <a:srgbClr val="FFFFFF">
                  <a:alpha val="16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28575" cap="rnd" algn="ctr">
            <a:noFill/>
            <a:prstDash val="sysDot"/>
            <a:round/>
            <a:headEnd/>
            <a:tailEnd/>
          </a:ln>
        </p:spPr>
        <p:txBody>
          <a:bodyPr wrap="square" anchor="ctr">
            <a:spAutoFit/>
          </a:bodyPr>
          <a:lstStyle/>
          <a:p>
            <a:pPr marL="0" algn="ctr" defTabSz="914400" rtl="0" eaLnBrk="1" latinLnBrk="1" hangingPunct="1"/>
            <a:endParaRPr lang="ko-KR" altLang="en-US" sz="2000" b="1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25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0493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0201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34705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570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476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039823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3806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16831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58948-1CBD-47D4-A9C7-AE30CDD8C223}" type="datetimeFigureOut">
              <a:rPr lang="ko-KR" altLang="en-US" smtClean="0"/>
              <a:t>2017-01-31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CE899-D430-4192-8791-593A4E71708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806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순서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76672" y="1331640"/>
            <a:ext cx="59766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기상미션</a:t>
            </a:r>
            <a:r>
              <a:rPr lang="en-US" altLang="ko-KR" sz="1200" b="1" kern="10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200" b="1" kern="10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기상미션을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통한 </a:t>
            </a: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self 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취사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Hi-five(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도전</a:t>
            </a: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99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초를 잡아라</a:t>
            </a: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해병대 캠프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갯벌훈련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풍등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띄우기</a:t>
            </a:r>
            <a:r>
              <a:rPr lang="en-US" altLang="ko-KR" sz="1200" b="1" kern="10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200" b="1" kern="10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일심동체 용선교육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춘천의 낭만</a:t>
            </a: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카누</a:t>
            </a:r>
            <a:r>
              <a:rPr lang="en-US" altLang="ko-KR" sz="1200" b="1" kern="10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200" b="1" kern="10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력셔리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팀다이닝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조니워커하우스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자연에 집중하는 시간</a:t>
            </a: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철새투어</a:t>
            </a:r>
            <a:r>
              <a:rPr lang="en-US" altLang="ko-KR" sz="1200" b="1" kern="100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200" b="1" kern="100" dirty="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낭만디너</a:t>
            </a: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팝업 레스토랑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통나무 집 짓기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l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명랑 운동회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코드명 </a:t>
            </a: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A7 /</a:t>
            </a:r>
            <a:r>
              <a:rPr kumimoji="0" lang="en-US" altLang="ko-KR" sz="1200" b="1" i="0" u="none" strike="noStrike" kern="1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철인 </a:t>
            </a: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종 경기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한계 극복 훈련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민속한마당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산악 </a:t>
            </a: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MTB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훈련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수상 훈련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챌린지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어드벤쳐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F1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서킷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팀 서바이벌 </a:t>
            </a:r>
            <a:r>
              <a:rPr kumimoji="0" lang="en-US" altLang="ko-KR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런닝맨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래프팅</a:t>
            </a:r>
            <a:r>
              <a:rPr lang="en-US" altLang="ko-KR" sz="1200" b="1" kern="10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 </a:t>
            </a:r>
            <a:r>
              <a:rPr lang="en-US" altLang="ko-KR" sz="1200" b="1" kern="100" smtClean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/ </a:t>
            </a:r>
            <a:r>
              <a:rPr kumimoji="0" lang="ko-KR" altLang="en-US" sz="1200" b="1" i="0" u="none" strike="noStrike" kern="1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한마음 </a:t>
            </a: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행군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228600" marR="0" lvl="0" indent="-228600" algn="r" defTabSz="914400" rtl="0" eaLnBrk="1" fontAlgn="base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ko-KR" altLang="en-US" sz="1200" b="1" i="0" u="none" strike="noStrike" kern="1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스마트 </a:t>
            </a:r>
            <a:r>
              <a:rPr kumimoji="0" lang="ko-KR" altLang="en-US" sz="1200" b="1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지오캐싱</a:t>
            </a:r>
            <a:endParaRPr kumimoji="0" lang="en-US" altLang="ko-KR" sz="1200" b="1" i="0" u="none" strike="noStrike" kern="1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88640" y="755576"/>
            <a:ext cx="6480720" cy="7992888"/>
          </a:xfrm>
          <a:prstGeom prst="rect">
            <a:avLst/>
          </a:prstGeom>
          <a:noFill/>
          <a:ln w="9525">
            <a:solidFill>
              <a:srgbClr val="CBA9E5"/>
            </a:solidFill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8214" y="807839"/>
            <a:ext cx="12928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Outdoor </a:t>
            </a:r>
            <a:r>
              <a:rPr kumimoji="0" lang="ko-KR" altLang="en-US" sz="1400" b="0" i="0" u="sng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순서</a:t>
            </a:r>
            <a:endParaRPr kumimoji="0" lang="ko-KR" alt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11" name="1/2 액자 10"/>
          <p:cNvSpPr/>
          <p:nvPr/>
        </p:nvSpPr>
        <p:spPr>
          <a:xfrm>
            <a:off x="290452" y="1115616"/>
            <a:ext cx="432048" cy="360040"/>
          </a:xfrm>
          <a:prstGeom prst="halfFram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2" name="1/2 액자 11"/>
          <p:cNvSpPr/>
          <p:nvPr/>
        </p:nvSpPr>
        <p:spPr>
          <a:xfrm rot="10800000">
            <a:off x="6165304" y="8316416"/>
            <a:ext cx="432048" cy="360040"/>
          </a:xfrm>
          <a:prstGeom prst="halfFrame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lIns="0" tIns="0" rIns="0" bIns="0"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cxnSp>
        <p:nvCxnSpPr>
          <p:cNvPr id="32" name="직선 연결선 31"/>
          <p:cNvCxnSpPr/>
          <p:nvPr/>
        </p:nvCxnSpPr>
        <p:spPr>
          <a:xfrm>
            <a:off x="3414932" y="1187624"/>
            <a:ext cx="0" cy="734481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41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48464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593703"/>
            <a:ext cx="1563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명랑 운동회</a:t>
            </a:r>
          </a:p>
        </p:txBody>
      </p:sp>
      <p:sp>
        <p:nvSpPr>
          <p:cNvPr id="43" name="톱니 모양의 오른쪽 화살표 42"/>
          <p:cNvSpPr/>
          <p:nvPr/>
        </p:nvSpPr>
        <p:spPr>
          <a:xfrm>
            <a:off x="-4327136" y="5885258"/>
            <a:ext cx="277256" cy="589088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52" name="표 51"/>
          <p:cNvGraphicFramePr>
            <a:graphicFrameLocks noGrp="1"/>
          </p:cNvGraphicFramePr>
          <p:nvPr/>
        </p:nvGraphicFramePr>
        <p:xfrm>
          <a:off x="188640" y="1115616"/>
          <a:ext cx="6480720" cy="75192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4644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16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4299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프로그램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이 미 지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5070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/>
                        <a:t>명량</a:t>
                      </a:r>
                      <a:r>
                        <a:rPr lang="ko-KR" altLang="en-US" sz="900" kern="1200" dirty="0" smtClean="0"/>
                        <a:t> 게임 </a:t>
                      </a:r>
                      <a:r>
                        <a:rPr lang="en-US" altLang="ko-KR" sz="900" kern="1200" dirty="0" smtClean="0"/>
                        <a:t>1 : </a:t>
                      </a:r>
                      <a:r>
                        <a:rPr lang="ko-KR" altLang="en-US" sz="900" kern="1200" dirty="0" smtClean="0"/>
                        <a:t>골든 벨 </a:t>
                      </a:r>
                      <a:r>
                        <a:rPr lang="en-US" altLang="ko-KR" sz="900" kern="1200" dirty="0" smtClean="0"/>
                        <a:t>OX</a:t>
                      </a:r>
                      <a:r>
                        <a:rPr lang="ko-KR" altLang="en-US" sz="900" kern="1200" dirty="0" smtClean="0"/>
                        <a:t>퀴즈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-OX</a:t>
                      </a:r>
                      <a:r>
                        <a:rPr lang="ko-KR" altLang="en-US" sz="900" kern="1200" dirty="0" smtClean="0"/>
                        <a:t>퀴즈 경기로 개인전 퀴즈 경기 진행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마지막 </a:t>
                      </a:r>
                      <a:r>
                        <a:rPr lang="en-US" altLang="ko-KR" sz="900" kern="1200" dirty="0" smtClean="0"/>
                        <a:t>10</a:t>
                      </a:r>
                      <a:r>
                        <a:rPr lang="ko-KR" altLang="en-US" sz="900" kern="1200" dirty="0" smtClean="0"/>
                        <a:t>인이 남은 후에는 골든 벨 형식으로 진행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최후의 </a:t>
                      </a: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인 골든 벨 퀴즈에 도전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75658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/>
                        <a:t>명량</a:t>
                      </a:r>
                      <a:r>
                        <a:rPr lang="ko-KR" altLang="en-US" sz="900" kern="1200" dirty="0" smtClean="0"/>
                        <a:t> 게임 </a:t>
                      </a:r>
                      <a:r>
                        <a:rPr lang="en-US" altLang="ko-KR" sz="900" kern="1200" dirty="0" smtClean="0"/>
                        <a:t>2 : </a:t>
                      </a:r>
                      <a:r>
                        <a:rPr lang="ko-KR" altLang="en-US" sz="900" kern="1200" dirty="0" smtClean="0"/>
                        <a:t>파도타기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발 밑으로 줄을 통과 시켜 반환점을 돌아오는 경기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-3</a:t>
                      </a:r>
                      <a:r>
                        <a:rPr lang="ko-KR" altLang="en-US" sz="900" kern="1200" dirty="0" smtClean="0"/>
                        <a:t>판 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선 승제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90171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/>
                        <a:t>명량</a:t>
                      </a:r>
                      <a:r>
                        <a:rPr lang="ko-KR" altLang="en-US" sz="900" kern="1200" dirty="0" smtClean="0"/>
                        <a:t> 게임 </a:t>
                      </a:r>
                      <a:r>
                        <a:rPr lang="en-US" altLang="ko-KR" sz="900" kern="1200" dirty="0" smtClean="0"/>
                        <a:t>3 : </a:t>
                      </a:r>
                      <a:r>
                        <a:rPr lang="ko-KR" altLang="en-US" sz="900" kern="1200" dirty="0" smtClean="0"/>
                        <a:t>지구를 굴려라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팀 인원 끼리 서로 마주보고 그 사이로 대형 애드벌룬을 굴려서 반환점을 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돌아오는 경기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릴레이 경기로 진행 </a:t>
                      </a:r>
                      <a:r>
                        <a:rPr lang="en-US" altLang="ko-KR" sz="900" kern="1200" dirty="0" smtClean="0"/>
                        <a:t>/ 3</a:t>
                      </a:r>
                      <a:r>
                        <a:rPr lang="ko-KR" altLang="en-US" sz="900" kern="1200" dirty="0" smtClean="0"/>
                        <a:t>판 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선 승제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75657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/>
                        <a:t>명량</a:t>
                      </a:r>
                      <a:r>
                        <a:rPr lang="ko-KR" altLang="en-US" sz="900" kern="1200" dirty="0" smtClean="0"/>
                        <a:t> 게임 </a:t>
                      </a:r>
                      <a:r>
                        <a:rPr lang="en-US" altLang="ko-KR" sz="900" kern="1200" dirty="0" smtClean="0"/>
                        <a:t>4 : </a:t>
                      </a:r>
                      <a:r>
                        <a:rPr lang="ko-KR" altLang="en-US" sz="900" kern="1200" dirty="0" smtClean="0"/>
                        <a:t>지네 발 릴레이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-4</a:t>
                      </a:r>
                      <a:r>
                        <a:rPr lang="ko-KR" altLang="en-US" sz="900" kern="1200" dirty="0" smtClean="0"/>
                        <a:t>명 </a:t>
                      </a:r>
                      <a:r>
                        <a:rPr lang="en-US" altLang="ko-KR" sz="900" kern="1200" dirty="0" smtClean="0"/>
                        <a:t>or 6</a:t>
                      </a:r>
                      <a:r>
                        <a:rPr lang="ko-KR" altLang="en-US" sz="900" kern="1200" dirty="0" smtClean="0"/>
                        <a:t>명이 구멍이 뚫려 있는 지네 발 판에 발을 끼우고 반환점을 돌아서 들어오는 경기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릴레이 경기로 진행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각 팀 별로 </a:t>
                      </a:r>
                      <a:r>
                        <a:rPr lang="en-US" altLang="ko-KR" sz="900" kern="1200" dirty="0" smtClean="0"/>
                        <a:t>5</a:t>
                      </a:r>
                      <a:r>
                        <a:rPr lang="ko-KR" altLang="en-US" sz="900" kern="1200" dirty="0" smtClean="0"/>
                        <a:t>개조로 편성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83839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/>
                        <a:t>명량</a:t>
                      </a:r>
                      <a:r>
                        <a:rPr lang="ko-KR" altLang="en-US" sz="900" kern="1200" dirty="0" smtClean="0"/>
                        <a:t> 게임 </a:t>
                      </a:r>
                      <a:r>
                        <a:rPr lang="en-US" altLang="ko-KR" sz="900" kern="1200" dirty="0" smtClean="0"/>
                        <a:t>5 : </a:t>
                      </a:r>
                      <a:r>
                        <a:rPr lang="ko-KR" altLang="en-US" sz="900" kern="1200" dirty="0" smtClean="0"/>
                        <a:t>단체 줄넘기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각 팀 별로 </a:t>
                      </a:r>
                      <a:r>
                        <a:rPr lang="en-US" altLang="ko-KR" sz="900" kern="1200" dirty="0" smtClean="0"/>
                        <a:t>12</a:t>
                      </a:r>
                      <a:r>
                        <a:rPr lang="ko-KR" altLang="en-US" sz="900" kern="1200" dirty="0" smtClean="0"/>
                        <a:t>명을 선발하여 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명은 줄을 돌리고 나머지 </a:t>
                      </a:r>
                      <a:r>
                        <a:rPr lang="en-US" altLang="ko-KR" sz="900" kern="1200" dirty="0" smtClean="0"/>
                        <a:t>10</a:t>
                      </a:r>
                      <a:r>
                        <a:rPr lang="ko-KR" altLang="en-US" sz="900" kern="1200" dirty="0" smtClean="0"/>
                        <a:t>명은 줄을 넘는 경기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한 팀씩 진행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총 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회 도전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254561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/>
                        <a:t>명량</a:t>
                      </a:r>
                      <a:r>
                        <a:rPr lang="ko-KR" altLang="en-US" sz="900" kern="1200" dirty="0" smtClean="0"/>
                        <a:t> 게임 </a:t>
                      </a:r>
                      <a:r>
                        <a:rPr lang="en-US" altLang="ko-KR" sz="900" kern="1200" dirty="0" smtClean="0"/>
                        <a:t>6 : </a:t>
                      </a:r>
                      <a:r>
                        <a:rPr lang="ko-KR" altLang="en-US" sz="900" kern="1200" dirty="0" smtClean="0"/>
                        <a:t>볼 </a:t>
                      </a:r>
                      <a:r>
                        <a:rPr lang="ko-KR" altLang="en-US" sz="900" kern="1200" dirty="0" err="1" smtClean="0"/>
                        <a:t>바운딩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-8</a:t>
                      </a:r>
                      <a:r>
                        <a:rPr lang="ko-KR" altLang="en-US" sz="900" kern="1200" dirty="0" smtClean="0"/>
                        <a:t>명이 원판에 달린 줄을 잡고 공을 튕기는 경기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한 팀씩 진행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총 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회 도전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67" name="그림 6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61119" y="1547662"/>
            <a:ext cx="1764225" cy="1080000"/>
          </a:xfrm>
          <a:prstGeom prst="rect">
            <a:avLst/>
          </a:prstGeom>
        </p:spPr>
      </p:pic>
      <p:pic>
        <p:nvPicPr>
          <p:cNvPr id="68" name="그림 6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51195" y="2699790"/>
            <a:ext cx="1774149" cy="1080000"/>
          </a:xfrm>
          <a:prstGeom prst="rect">
            <a:avLst/>
          </a:prstGeom>
        </p:spPr>
      </p:pic>
      <p:pic>
        <p:nvPicPr>
          <p:cNvPr id="69" name="그림 6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51242" y="3892644"/>
            <a:ext cx="1774102" cy="1080000"/>
          </a:xfrm>
          <a:prstGeom prst="rect">
            <a:avLst/>
          </a:prstGeom>
        </p:spPr>
      </p:pic>
      <p:pic>
        <p:nvPicPr>
          <p:cNvPr id="70" name="그림 6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54172" y="5076054"/>
            <a:ext cx="1771172" cy="1080000"/>
          </a:xfrm>
          <a:prstGeom prst="rect">
            <a:avLst/>
          </a:prstGeom>
        </p:spPr>
      </p:pic>
      <p:pic>
        <p:nvPicPr>
          <p:cNvPr id="71" name="그림 7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62435" y="6242951"/>
            <a:ext cx="1783508" cy="1080000"/>
          </a:xfrm>
          <a:prstGeom prst="rect">
            <a:avLst/>
          </a:prstGeom>
        </p:spPr>
      </p:pic>
      <p:pic>
        <p:nvPicPr>
          <p:cNvPr id="72" name="그림 7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751940" y="7448200"/>
            <a:ext cx="1773404" cy="1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60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593703"/>
            <a:ext cx="1563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명랑 운동회</a:t>
            </a:r>
          </a:p>
        </p:txBody>
      </p:sp>
      <p:sp>
        <p:nvSpPr>
          <p:cNvPr id="43" name="톱니 모양의 오른쪽 화살표 42"/>
          <p:cNvSpPr/>
          <p:nvPr/>
        </p:nvSpPr>
        <p:spPr>
          <a:xfrm>
            <a:off x="-4327136" y="5885258"/>
            <a:ext cx="277256" cy="589088"/>
          </a:xfrm>
          <a:prstGeom prst="notch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53" name="표 52"/>
          <p:cNvGraphicFramePr>
            <a:graphicFrameLocks noGrp="1"/>
          </p:cNvGraphicFramePr>
          <p:nvPr/>
        </p:nvGraphicFramePr>
        <p:xfrm>
          <a:off x="188640" y="971600"/>
          <a:ext cx="6480720" cy="785955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680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00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프로그램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이 미 지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5800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명량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도전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뿅망치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출발 선의 대표자들이 반환점으로 달려가 상대방 선수와 가위 바위 보를 해서 이겨야만 다음주자와 바통을 터치 할 수 있는 경기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릴레이 진행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42432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명량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신발 양궁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출발 선에서 신발을 던져서 바닥에 있는 양궁 과녁 중앙에 떨어트리는 경기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3654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명량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 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황소 씨름대회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줄로 연결된 고무 타이어를 허리에 차고 서로 반대 방향으로 걸어 가는 경기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0805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명량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10 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미션 훌라후프 대회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훌라후프를 돌리면서 다양한 미션을 해결해야 하는 경기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훌라후프가 떨어지거나 미션을 해결 못하면 탈락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90805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명량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11 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꼬리 밝기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별로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명에서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명의 인원이 다리에 풍선을 묶고 일정 구역 안에서 상대방의 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풍선을 터트리는 경기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085216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명량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 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줄다리기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-50m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줄다리기 줄에 전체 인원이 참가하는 경기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090805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명량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게임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13 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계주 경기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별 대표자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명 구성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릴레이 경기로 진행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3" name="그림 2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65895" y="2411760"/>
            <a:ext cx="1631647" cy="969422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41168" y="4522695"/>
            <a:ext cx="1656184" cy="985409"/>
          </a:xfrm>
          <a:prstGeom prst="rect">
            <a:avLst/>
          </a:prstGeom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55236" y="3448008"/>
            <a:ext cx="1656184" cy="979976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8577" y="5599653"/>
            <a:ext cx="1658775" cy="1008111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8760" y="6698602"/>
            <a:ext cx="1668591" cy="1008112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929560" y="7772973"/>
            <a:ext cx="1667791" cy="1019335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969304" y="1403648"/>
            <a:ext cx="1624778" cy="94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42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593703"/>
            <a:ext cx="14959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코드명 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A7 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1" name="그림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2555776"/>
            <a:ext cx="6480720" cy="2082800"/>
          </a:xfrm>
          <a:prstGeom prst="rect">
            <a:avLst/>
          </a:prstGeom>
        </p:spPr>
      </p:pic>
      <p:graphicFrame>
        <p:nvGraphicFramePr>
          <p:cNvPr id="22" name="표 21"/>
          <p:cNvGraphicFramePr>
            <a:graphicFrameLocks noGrp="1"/>
          </p:cNvGraphicFramePr>
          <p:nvPr/>
        </p:nvGraphicFramePr>
        <p:xfrm>
          <a:off x="188640" y="971600"/>
          <a:ext cx="6480720" cy="151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84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프로그램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내 용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소개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강의장에 </a:t>
                      </a:r>
                      <a:r>
                        <a:rPr lang="en-US" altLang="ko-KR" sz="900" kern="1200" dirty="0" smtClean="0"/>
                        <a:t>16</a:t>
                      </a:r>
                      <a:r>
                        <a:rPr lang="ko-KR" altLang="en-US" sz="900" kern="1200" dirty="0" smtClean="0"/>
                        <a:t>곳의 위치를 지정하여 </a:t>
                      </a:r>
                      <a:r>
                        <a:rPr lang="en-US" altLang="ko-KR" sz="900" kern="1200" dirty="0" smtClean="0"/>
                        <a:t>A</a:t>
                      </a:r>
                      <a:r>
                        <a:rPr lang="ko-KR" altLang="en-US" sz="900" kern="1200" dirty="0" smtClean="0"/>
                        <a:t>자 모양으로 위치를 선점하는 과정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다양한 미션과제의 주제를 체험한다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스마트폰을</a:t>
                      </a:r>
                      <a:r>
                        <a:rPr lang="ko-KR" altLang="en-US" sz="900" kern="1200" dirty="0" smtClean="0"/>
                        <a:t> 활용하여 미션과제를 부여 받는다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기대효과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빠른 시간 안에 팀 커뮤니케이션을 이루어 낸다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목표달성을 위한 전략을 수립한다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역할 분담의 중요성을 인식한다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경쟁과 협력의 중요성을 체험한다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-285943" y="4572000"/>
            <a:ext cx="15937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철인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종경기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0888" y="7652444"/>
            <a:ext cx="2016224" cy="1240036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3136" y="7652444"/>
            <a:ext cx="2016224" cy="1227336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640" y="7652444"/>
            <a:ext cx="2016224" cy="1218828"/>
          </a:xfrm>
          <a:prstGeom prst="rect">
            <a:avLst/>
          </a:prstGeom>
        </p:spPr>
      </p:pic>
      <p:graphicFrame>
        <p:nvGraphicFramePr>
          <p:cNvPr id="31" name="표 30"/>
          <p:cNvGraphicFramePr>
            <a:graphicFrameLocks noGrp="1"/>
          </p:cNvGraphicFramePr>
          <p:nvPr>
            <p:extLst/>
          </p:nvPr>
        </p:nvGraphicFramePr>
        <p:xfrm>
          <a:off x="188640" y="4932040"/>
          <a:ext cx="6480720" cy="2651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202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04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9568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프로그램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내 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8547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훈련 목적 및 장비 사용 방법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팀 응집력 강화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위치설명 과정운영방법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92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체조훈련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몸 풀이 체조 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err="1" smtClean="0"/>
                        <a:t>스트레칭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정신 집중 체조 훈련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8547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장비사용 설명 및 연습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MTB </a:t>
                      </a:r>
                      <a:r>
                        <a:rPr lang="ko-KR" altLang="en-US" sz="900" kern="1200" dirty="0" smtClean="0"/>
                        <a:t>자전거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보트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구명조끼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패들 사용법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수영안전교육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8547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훈련내용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종목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산악훈련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종목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err="1" smtClean="0"/>
                        <a:t>래프팅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smtClean="0"/>
                        <a:t>종목 </a:t>
                      </a:r>
                      <a:r>
                        <a:rPr lang="en-US" altLang="ko-KR" sz="900" kern="1200" dirty="0" smtClean="0"/>
                        <a:t>: MTB </a:t>
                      </a:r>
                      <a:r>
                        <a:rPr lang="ko-KR" altLang="en-US" sz="900" kern="1200" dirty="0" smtClean="0"/>
                        <a:t>자전거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492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훈련정리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장비 반납 및 평가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훈련 강평 및 시상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3DE97-2855-4553-BB16-A0176826EE3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0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11561"/>
            <a:ext cx="1771639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한계 극복 훈련</a:t>
            </a:r>
          </a:p>
        </p:txBody>
      </p:sp>
      <p:sp>
        <p:nvSpPr>
          <p:cNvPr id="3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3DE97-2855-4553-BB16-A0176826EE3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56166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208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프로그램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내 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6858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훈련 </a:t>
                      </a:r>
                      <a:r>
                        <a:rPr lang="en-US" altLang="ko-KR" sz="900" kern="1200" dirty="0" smtClean="0"/>
                        <a:t>O/T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교육의 목적과 진행방법 설명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장비 지급 및 </a:t>
                      </a:r>
                      <a:r>
                        <a:rPr lang="ko-KR" altLang="en-US" sz="900" kern="1200" dirty="0" err="1" smtClean="0"/>
                        <a:t>팀별</a:t>
                      </a:r>
                      <a:r>
                        <a:rPr lang="ko-KR" altLang="en-US" sz="900" kern="1200" dirty="0" smtClean="0"/>
                        <a:t> 계획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96858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체조훈련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안전 사고 대비 </a:t>
                      </a:r>
                      <a:r>
                        <a:rPr lang="ko-KR" altLang="en-US" sz="900" kern="1200" dirty="0" err="1" smtClean="0"/>
                        <a:t>스트레칭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방출 훈련 및 스카우트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208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단원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창의력 개발 훈련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계란 구조물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208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단원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목표 달성 훈련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퍼즐 만들기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208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smtClean="0"/>
                        <a:t>단원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사고력 개발 훈련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문장 암기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208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4</a:t>
                      </a:r>
                      <a:r>
                        <a:rPr lang="ko-KR" altLang="en-US" sz="900" kern="1200" dirty="0" smtClean="0"/>
                        <a:t>단원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자기 혁신 훈련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문장 외치기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0208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5</a:t>
                      </a:r>
                      <a:r>
                        <a:rPr lang="ko-KR" altLang="en-US" sz="900" kern="1200" dirty="0" smtClean="0"/>
                        <a:t>단원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팀웍</a:t>
                      </a:r>
                      <a:r>
                        <a:rPr lang="ko-KR" altLang="en-US" sz="900" kern="1200" dirty="0" smtClean="0"/>
                        <a:t> 강화 훈련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인간 구조물 쌓기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208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6</a:t>
                      </a:r>
                      <a:r>
                        <a:rPr lang="ko-KR" altLang="en-US" sz="900" kern="1200" dirty="0" smtClean="0"/>
                        <a:t>단원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일체감 조성 훈련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바디 </a:t>
                      </a:r>
                      <a:r>
                        <a:rPr lang="ko-KR" altLang="en-US" sz="900" kern="1200" dirty="0" err="1" smtClean="0"/>
                        <a:t>쌕션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0208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7</a:t>
                      </a:r>
                      <a:r>
                        <a:rPr lang="ko-KR" altLang="en-US" sz="900" kern="1200" dirty="0" smtClean="0"/>
                        <a:t>단원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신뢰 게임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신뢰 번지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208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8</a:t>
                      </a:r>
                      <a:r>
                        <a:rPr lang="ko-KR" altLang="en-US" sz="900" kern="1200" dirty="0" smtClean="0"/>
                        <a:t>단원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한마음 한 가족 만들기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err="1" smtClean="0"/>
                        <a:t>딩동댕</a:t>
                      </a:r>
                      <a:r>
                        <a:rPr lang="ko-KR" altLang="en-US" sz="900" kern="1200" dirty="0" smtClean="0"/>
                        <a:t> 노래방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208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9</a:t>
                      </a:r>
                      <a:r>
                        <a:rPr lang="ko-KR" altLang="en-US" sz="900" kern="1200" dirty="0" smtClean="0"/>
                        <a:t>단원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집결지</a:t>
                      </a:r>
                      <a:r>
                        <a:rPr lang="ko-KR" altLang="en-US" sz="900" kern="1200" dirty="0" smtClean="0"/>
                        <a:t> 운영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결의문 작성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0208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대단원의 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훈련 강평 및 시상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586" marR="61586" marT="72992" marB="72992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6732240"/>
            <a:ext cx="3168352" cy="20882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1008" y="6732240"/>
            <a:ext cx="3168352" cy="208823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9241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11561"/>
            <a:ext cx="1508746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민속한마당</a:t>
            </a:r>
          </a:p>
        </p:txBody>
      </p:sp>
      <p:sp>
        <p:nvSpPr>
          <p:cNvPr id="3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3DE97-2855-4553-BB16-A0176826EE3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188640" y="971601"/>
          <a:ext cx="6453336" cy="3888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982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550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872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프로그램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내 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1199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진행 방법 안내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팀웍</a:t>
                      </a:r>
                      <a:r>
                        <a:rPr lang="ko-KR" altLang="en-US" sz="900" kern="1200" dirty="0" smtClean="0"/>
                        <a:t> 및 일체감 조성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별달거리</a:t>
                      </a:r>
                      <a:r>
                        <a:rPr lang="ko-KR" altLang="en-US" sz="900" kern="1200" dirty="0" smtClean="0"/>
                        <a:t> 장단 </a:t>
                      </a:r>
                      <a:r>
                        <a:rPr lang="en-US" altLang="ko-KR" sz="900" kern="1200" dirty="0" smtClean="0"/>
                        <a:t>– </a:t>
                      </a:r>
                      <a:r>
                        <a:rPr lang="ko-KR" altLang="en-US" sz="900" kern="1200" dirty="0" err="1" smtClean="0"/>
                        <a:t>구음</a:t>
                      </a:r>
                      <a:r>
                        <a:rPr lang="ko-KR" altLang="en-US" sz="900" kern="1200" dirty="0" smtClean="0"/>
                        <a:t> 연습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팀명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/ </a:t>
                      </a:r>
                      <a:r>
                        <a:rPr lang="ko-KR" altLang="en-US" sz="900" kern="1200" dirty="0" smtClean="0"/>
                        <a:t>구호 발표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7090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장단시범 이해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장단의 이해 및 기본장단 숙지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장단 듣고 따라 치기 연습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입장단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무릎 장단</a:t>
                      </a:r>
                      <a:r>
                        <a:rPr lang="en-US" altLang="ko-KR" sz="900" kern="1200" dirty="0" smtClean="0"/>
                        <a:t>, 2</a:t>
                      </a:r>
                      <a:r>
                        <a:rPr lang="ko-KR" altLang="en-US" sz="900" kern="1200" dirty="0" smtClean="0"/>
                        <a:t>인</a:t>
                      </a: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조 장단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7090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err="1" smtClean="0"/>
                        <a:t>타법익히기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북을 이용한 장단 연습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장단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가락</a:t>
                      </a:r>
                      <a:r>
                        <a:rPr lang="en-US" altLang="ko-KR" sz="900" kern="1200" dirty="0" smtClean="0"/>
                        <a:t>)</a:t>
                      </a:r>
                      <a:r>
                        <a:rPr lang="ko-KR" altLang="en-US" sz="900" kern="1200" dirty="0" smtClean="0"/>
                        <a:t>구호 연습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장단 주고 받기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5308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시나리오 구성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구호 및 노래 제정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역할 분담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역할수행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기본 구호에 따른 음율 구호 작성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구호 및 장단 연습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난이도 파악 </a:t>
                      </a:r>
                      <a:r>
                        <a:rPr lang="en-US" altLang="ko-KR" sz="900" kern="1200" dirty="0" smtClean="0"/>
                        <a:t>– </a:t>
                      </a:r>
                      <a:r>
                        <a:rPr lang="ko-KR" altLang="en-US" sz="900" kern="1200" dirty="0" smtClean="0"/>
                        <a:t>실패 요인 분석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극복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872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Feed back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팀별</a:t>
                      </a:r>
                      <a:r>
                        <a:rPr lang="ko-KR" altLang="en-US" sz="900" kern="1200" dirty="0" smtClean="0"/>
                        <a:t> 작품 발표 및 강평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098" name="Picture 2" descr="C:\Users\Customer\Desktop\20160726_1350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640" y="5076056"/>
            <a:ext cx="3168352" cy="18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099" name="Picture 3" descr="C:\Users\Customer\Desktop\20160726_1347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1008" y="7092280"/>
            <a:ext cx="3168352" cy="18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100" name="Picture 4" descr="C:\Users\Customer\Desktop\20160726_134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640" y="7092280"/>
            <a:ext cx="3168352" cy="18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101" name="Picture 5" descr="C:\Users\Customer\Desktop\20160726_1349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1008" y="5076056"/>
            <a:ext cx="3168352" cy="18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07485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11560"/>
            <a:ext cx="1721946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산악 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MTB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훈련</a:t>
            </a:r>
          </a:p>
        </p:txBody>
      </p:sp>
      <p:sp>
        <p:nvSpPr>
          <p:cNvPr id="3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3DE97-2855-4553-BB16-A0176826EE3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188641" y="971603"/>
          <a:ext cx="6480718" cy="39164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3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714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77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0216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진행순서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훈련내용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훈련장소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6998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MTB </a:t>
                      </a:r>
                      <a:r>
                        <a:rPr lang="ko-KR" altLang="en-US" sz="900" kern="1200" dirty="0" smtClean="0"/>
                        <a:t>훈련의 목적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진행개요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평가기준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안전훈련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지식습득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자전거 도로 및 산행 주행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훈련팀</a:t>
                      </a:r>
                      <a:r>
                        <a:rPr lang="ko-KR" altLang="en-US" sz="900" kern="1200" dirty="0" smtClean="0"/>
                        <a:t> 편성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팀장 선출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팀명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err="1" smtClean="0"/>
                        <a:t>팀구호</a:t>
                      </a:r>
                      <a:r>
                        <a:rPr lang="ko-KR" altLang="en-US" sz="900" kern="1200" dirty="0" smtClean="0"/>
                        <a:t> 결정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팀깃발</a:t>
                      </a:r>
                      <a:r>
                        <a:rPr lang="ko-KR" altLang="en-US" sz="900" kern="1200" dirty="0" smtClean="0"/>
                        <a:t> 제작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강의장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8285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안전체조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MTB </a:t>
                      </a:r>
                      <a:r>
                        <a:rPr lang="ko-KR" altLang="en-US" sz="900" kern="1200" dirty="0" smtClean="0"/>
                        <a:t>안전 재교육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MTB </a:t>
                      </a:r>
                      <a:r>
                        <a:rPr lang="ko-KR" altLang="en-US" sz="900" kern="1200" dirty="0" smtClean="0"/>
                        <a:t>체조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정신집중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err="1" smtClean="0"/>
                        <a:t>팀웍</a:t>
                      </a:r>
                      <a:r>
                        <a:rPr lang="ko-KR" altLang="en-US" sz="900" kern="1200" dirty="0" smtClean="0"/>
                        <a:t> 훈련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출발순위 결정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안전도 재점검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팀별</a:t>
                      </a:r>
                      <a:r>
                        <a:rPr lang="ko-KR" altLang="en-US" sz="900" kern="1200" dirty="0" smtClean="0"/>
                        <a:t> 출발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운동장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8492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MTB </a:t>
                      </a:r>
                      <a:r>
                        <a:rPr lang="ko-KR" altLang="en-US" sz="900" kern="1200" dirty="0" smtClean="0"/>
                        <a:t>훈련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자전거 도로 및 산악 주행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변화와 도전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인내와 성취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경쟁과 협력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대자연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4208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도착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순위별 도착 점검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장비 확인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운동장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4208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강평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강평 및 시상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교육장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7" name="Picture 2" descr="C:\Users\Customer\Desktop\20160726_1401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1008" y="5076056"/>
            <a:ext cx="3168351" cy="18002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Picture 3" descr="C:\Users\Customer\Desktop\20160726_135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7092280"/>
            <a:ext cx="3168352" cy="18002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Picture 4" descr="C:\Users\Customer\Desktop\20160726_140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640" y="5076056"/>
            <a:ext cx="3168352" cy="18002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0" name="Picture 5" descr="C:\Users\Customer\Desktop\20160726_14004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1008" y="7092280"/>
            <a:ext cx="3168352" cy="18002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3277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11559"/>
            <a:ext cx="1409360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수상 훈련</a:t>
            </a:r>
          </a:p>
        </p:txBody>
      </p:sp>
      <p:sp>
        <p:nvSpPr>
          <p:cNvPr id="3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3DE97-2855-4553-BB16-A0176826EE3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188641" y="971602"/>
          <a:ext cx="6480719" cy="38884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6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44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3557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진행순서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훈련내용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77408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훈련목적 설명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사전 동기부여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진행과정 설명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훈련장비 설명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평가방법 설명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주의사항 전달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1504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체조 및 출발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준비운동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협동체조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장비지급</a:t>
                      </a:r>
                      <a:r>
                        <a:rPr lang="en-US" altLang="ko-KR" sz="900" dirty="0" smtClean="0"/>
                        <a:t>/</a:t>
                      </a:r>
                      <a:r>
                        <a:rPr lang="ko-KR" altLang="en-US" sz="900" dirty="0" smtClean="0"/>
                        <a:t>착용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전원 동시출발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4456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공동체항해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자유항해</a:t>
                      </a:r>
                      <a:endParaRPr lang="en-US" altLang="ko-KR" sz="900" dirty="0" smtClean="0"/>
                    </a:p>
                    <a:p>
                      <a:r>
                        <a:rPr lang="ko-KR" altLang="en-US" sz="900" dirty="0" smtClean="0"/>
                        <a:t> 유</a:t>
                      </a:r>
                      <a:r>
                        <a:rPr lang="en-US" altLang="ko-KR" sz="900" dirty="0" smtClean="0"/>
                        <a:t>,</a:t>
                      </a:r>
                      <a:r>
                        <a:rPr lang="ko-KR" altLang="en-US" sz="900" dirty="0" smtClean="0"/>
                        <a:t>무인포스트</a:t>
                      </a:r>
                      <a:endParaRPr lang="en-US" altLang="ko-KR" sz="900" dirty="0" smtClean="0"/>
                    </a:p>
                    <a:p>
                      <a:r>
                        <a:rPr lang="ko-KR" altLang="en-US" sz="900" dirty="0" smtClean="0"/>
                        <a:t> 자율이동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경쟁항해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구간이동시간 및 과제해결도 평가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1504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Feed-back</a:t>
                      </a: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장비반납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훈련분석표 작성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훈련내용 발표</a:t>
                      </a:r>
                      <a:endParaRPr lang="en-US" altLang="ko-KR" sz="900" dirty="0" smtClean="0"/>
                    </a:p>
                    <a:p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종합정리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416" marR="60416" marT="71604" marB="71604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3" name="Picture 2" descr="C:\Users\Customer\Desktop\20160726_1407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1008" y="7092280"/>
            <a:ext cx="3168352" cy="18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4" name="Picture 3" descr="C:\Users\Customer\Desktop\20160726_1407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7092280"/>
            <a:ext cx="3168352" cy="18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5" name="Picture 4" descr="C:\Users\Customer\Desktop\20160726_1408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1008" y="5076056"/>
            <a:ext cx="3168352" cy="18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Picture 5" descr="C:\Users\Customer\Desktop\20160726_1408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8640" y="5076056"/>
            <a:ext cx="3168352" cy="180000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6761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11559"/>
            <a:ext cx="1871025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챌린지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어드벤쳐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3DE97-2855-4553-BB16-A0176826EE3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0" name="표 9"/>
          <p:cNvGraphicFramePr>
            <a:graphicFrameLocks noGrp="1"/>
          </p:cNvGraphicFramePr>
          <p:nvPr/>
        </p:nvGraphicFramePr>
        <p:xfrm>
          <a:off x="188640" y="971601"/>
          <a:ext cx="6480721" cy="3528391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20528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3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46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9319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/>
                        <a:t>하이코스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/>
                        <a:t>로우코스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/>
                        <a:t>타워코스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6878"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 smtClean="0"/>
                        <a:t>곤도라브</a:t>
                      </a:r>
                      <a:r>
                        <a:rPr lang="ko-KR" altLang="en-US" sz="900" kern="1200" dirty="0" err="1" smtClean="0"/>
                        <a:t>릿</a:t>
                      </a:r>
                      <a:r>
                        <a:rPr lang="ko-KR" altLang="ko-KR" sz="900" kern="1200" dirty="0" err="1" smtClean="0"/>
                        <a:t>지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 smtClean="0"/>
                        <a:t>발란스케치</a:t>
                      </a:r>
                      <a:r>
                        <a:rPr lang="en-US" altLang="ko-KR" sz="900" kern="1200" dirty="0"/>
                        <a:t>, 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smtClean="0"/>
                        <a:t>스카이아일랜드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 smtClean="0"/>
                        <a:t>스카이</a:t>
                      </a: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ko-KR" sz="900" kern="1200" dirty="0" smtClean="0"/>
                        <a:t>와일드우지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자이언트스윙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 smtClean="0"/>
                        <a:t>캣워크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smtClean="0"/>
                        <a:t>타겟볼</a:t>
                      </a:r>
                      <a:r>
                        <a:rPr lang="en-US" altLang="ko-KR" sz="900" kern="1200" dirty="0" smtClean="0"/>
                        <a:t>, </a:t>
                      </a:r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 smtClean="0"/>
                        <a:t>펨퍼</a:t>
                      </a:r>
                      <a:r>
                        <a:rPr lang="ko-KR" altLang="en-US" sz="900" kern="1200" dirty="0" err="1" smtClean="0"/>
                        <a:t>풀</a:t>
                      </a:r>
                      <a:r>
                        <a:rPr lang="en-US" altLang="ko-KR" sz="900" kern="1200" dirty="0" smtClean="0"/>
                        <a:t> </a:t>
                      </a:r>
                      <a:r>
                        <a:rPr lang="ko-KR" altLang="en-US" sz="900" kern="1200" dirty="0" smtClean="0"/>
                        <a:t>등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/>
                        <a:t>모호크 </a:t>
                      </a:r>
                      <a:r>
                        <a:rPr lang="ko-KR" altLang="ko-KR" sz="900" kern="1200" dirty="0" err="1"/>
                        <a:t>웍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월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 smtClean="0"/>
                        <a:t>웨일</a:t>
                      </a:r>
                      <a:r>
                        <a:rPr lang="ko-KR" altLang="en-US" sz="900" kern="1200" dirty="0" err="1" smtClean="0"/>
                        <a:t>아</a:t>
                      </a:r>
                      <a:r>
                        <a:rPr lang="ko-KR" altLang="ko-KR" sz="900" kern="1200" dirty="0" err="1" smtClean="0"/>
                        <a:t>치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smtClean="0"/>
                        <a:t>정글탈출</a:t>
                      </a:r>
                      <a:r>
                        <a:rPr lang="en-US" altLang="ko-KR" sz="900" kern="1200" dirty="0"/>
                        <a:t>, 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 smtClean="0"/>
                        <a:t>트러스트폴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/>
                        <a:t>티피셔플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endParaRPr lang="en-US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6097"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 smtClean="0"/>
                        <a:t>곤도라브</a:t>
                      </a:r>
                      <a:r>
                        <a:rPr lang="ko-KR" altLang="en-US" sz="900" kern="1200" dirty="0" err="1" smtClean="0"/>
                        <a:t>릿</a:t>
                      </a:r>
                      <a:r>
                        <a:rPr lang="ko-KR" altLang="ko-KR" sz="900" kern="1200" dirty="0" err="1" smtClean="0"/>
                        <a:t>지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댕글듀오</a:t>
                      </a:r>
                      <a:r>
                        <a:rPr lang="en-US" altLang="ko-KR" sz="900" kern="1200" dirty="0"/>
                        <a:t>, 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 smtClean="0"/>
                        <a:t>발란스케치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스카이아일랜드</a:t>
                      </a:r>
                      <a:r>
                        <a:rPr lang="en-US" altLang="ko-KR" sz="900" kern="1200" dirty="0"/>
                        <a:t>, 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smtClean="0"/>
                        <a:t>스카이클라이밍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smtClean="0"/>
                        <a:t>스카이와일드</a:t>
                      </a: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ko-KR" sz="900" kern="1200" dirty="0" smtClean="0"/>
                        <a:t>우지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ko-KR" sz="900" kern="1200" dirty="0" err="1" smtClean="0"/>
                        <a:t>캣워크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타겟볼</a:t>
                      </a:r>
                      <a:r>
                        <a:rPr lang="en-US" altLang="ko-KR" sz="900" kern="1200" dirty="0"/>
                        <a:t>, 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 smtClean="0"/>
                        <a:t>펨퍼</a:t>
                      </a:r>
                      <a:r>
                        <a:rPr lang="ko-KR" altLang="en-US" sz="900" kern="1200" dirty="0" err="1" smtClean="0"/>
                        <a:t>풀</a:t>
                      </a:r>
                      <a:r>
                        <a:rPr lang="en-US" altLang="ko-KR" sz="900" kern="1200" dirty="0" smtClean="0"/>
                        <a:t> </a:t>
                      </a:r>
                      <a:r>
                        <a:rPr lang="ko-KR" altLang="en-US" sz="900" kern="1200" dirty="0" smtClean="0"/>
                        <a:t>등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/>
                        <a:t>모호크 </a:t>
                      </a:r>
                      <a:r>
                        <a:rPr lang="ko-KR" altLang="ko-KR" sz="900" kern="1200" dirty="0" err="1"/>
                        <a:t>웍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월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 smtClean="0"/>
                        <a:t>웨일</a:t>
                      </a:r>
                      <a:r>
                        <a:rPr lang="ko-KR" altLang="en-US" sz="900" kern="1200" dirty="0" err="1" smtClean="0"/>
                        <a:t>아</a:t>
                      </a:r>
                      <a:r>
                        <a:rPr lang="ko-KR" altLang="ko-KR" sz="900" kern="1200" dirty="0" err="1" smtClean="0"/>
                        <a:t>치</a:t>
                      </a:r>
                      <a:r>
                        <a:rPr lang="en-US" altLang="ko-KR" sz="900" kern="1200" dirty="0"/>
                        <a:t>, 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smtClean="0"/>
                        <a:t>철교구축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/>
                        <a:t>스파이더웹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/>
                        <a:t>티피셔플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endParaRPr lang="en-US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658"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/>
                        <a:t>타겟볼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 smtClean="0"/>
                        <a:t>펨퍼</a:t>
                      </a:r>
                      <a:r>
                        <a:rPr lang="ko-KR" altLang="en-US" sz="900" kern="1200" dirty="0" err="1" smtClean="0"/>
                        <a:t>풀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ko-KR" sz="900" kern="1200" dirty="0" err="1" smtClean="0"/>
                        <a:t>댕글듀오</a:t>
                      </a:r>
                      <a:r>
                        <a:rPr lang="en-US" altLang="ko-KR" sz="900" kern="1200" dirty="0" smtClean="0"/>
                        <a:t> </a:t>
                      </a:r>
                      <a:r>
                        <a:rPr lang="ko-KR" altLang="ko-KR" sz="900" kern="1200" dirty="0" err="1" smtClean="0"/>
                        <a:t>클라이밍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/>
                        <a:t>모호크 </a:t>
                      </a:r>
                      <a:r>
                        <a:rPr lang="ko-KR" altLang="ko-KR" sz="900" kern="1200" dirty="0" err="1"/>
                        <a:t>웍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월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 smtClean="0"/>
                        <a:t>웨일</a:t>
                      </a:r>
                      <a:r>
                        <a:rPr lang="ko-KR" altLang="en-US" sz="900" kern="1200" dirty="0" err="1" smtClean="0"/>
                        <a:t>아</a:t>
                      </a:r>
                      <a:r>
                        <a:rPr lang="ko-KR" altLang="ko-KR" sz="900" kern="1200" dirty="0" err="1" smtClean="0"/>
                        <a:t>치</a:t>
                      </a:r>
                      <a:r>
                        <a:rPr lang="en-US" altLang="ko-KR" sz="900" kern="1200" dirty="0"/>
                        <a:t>, 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smtClean="0"/>
                        <a:t>트러스트폴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스파이더 웹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/>
                        <a:t>스모부이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훌라후프 </a:t>
                      </a:r>
                      <a:r>
                        <a:rPr lang="ko-KR" altLang="ko-KR" sz="900" kern="1200" dirty="0" err="1"/>
                        <a:t>트레비스</a:t>
                      </a:r>
                      <a:r>
                        <a:rPr lang="en-US" altLang="ko-KR" sz="900" kern="1200" dirty="0"/>
                        <a:t>, 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 smtClean="0"/>
                        <a:t>브로큰</a:t>
                      </a:r>
                      <a:r>
                        <a:rPr lang="ko-KR" altLang="ko-KR" sz="900" kern="1200" dirty="0" smtClean="0"/>
                        <a:t> </a:t>
                      </a:r>
                      <a:r>
                        <a:rPr lang="ko-KR" altLang="ko-KR" sz="900" kern="1200" dirty="0" err="1"/>
                        <a:t>래더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멀티바인</a:t>
                      </a:r>
                      <a:r>
                        <a:rPr lang="en-US" altLang="ko-KR" sz="900" kern="1200" dirty="0"/>
                        <a:t>, 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 smtClean="0"/>
                        <a:t>텐뎀</a:t>
                      </a:r>
                      <a:r>
                        <a:rPr lang="ko-KR" altLang="ko-KR" sz="900" kern="1200" dirty="0" smtClean="0"/>
                        <a:t> </a:t>
                      </a:r>
                      <a:r>
                        <a:rPr lang="ko-KR" altLang="ko-KR" sz="900" kern="1200" dirty="0" err="1"/>
                        <a:t>크로싱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클라이밍 </a:t>
                      </a:r>
                      <a:r>
                        <a:rPr lang="ko-KR" altLang="ko-KR" sz="900" kern="1200" dirty="0" smtClean="0"/>
                        <a:t>월</a:t>
                      </a:r>
                      <a:r>
                        <a:rPr lang="en-US" altLang="ko-KR" sz="900" kern="1200" dirty="0" smtClean="0"/>
                        <a:t> </a:t>
                      </a:r>
                      <a:r>
                        <a:rPr lang="ko-KR" altLang="en-US" sz="900" kern="1200" dirty="0" smtClean="0"/>
                        <a:t>등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439"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/>
                        <a:t>타겟볼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클라이밍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/>
                        <a:t>모호크웍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월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 smtClean="0"/>
                        <a:t>웨일</a:t>
                      </a:r>
                      <a:r>
                        <a:rPr lang="ko-KR" altLang="en-US" sz="900" kern="1200" dirty="0" err="1" smtClean="0"/>
                        <a:t>아</a:t>
                      </a:r>
                      <a:r>
                        <a:rPr lang="ko-KR" altLang="ko-KR" sz="900" kern="1200" dirty="0" err="1" smtClean="0"/>
                        <a:t>치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en-US" altLang="ko-KR" sz="900" kern="1200" dirty="0" smtClean="0"/>
                        <a:t> </a:t>
                      </a:r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smtClean="0"/>
                        <a:t>스파이더</a:t>
                      </a:r>
                      <a:r>
                        <a:rPr lang="en-US" altLang="ko-KR" sz="900" kern="1200" dirty="0" smtClean="0"/>
                        <a:t> </a:t>
                      </a:r>
                      <a:r>
                        <a:rPr lang="ko-KR" altLang="ko-KR" sz="900" kern="1200" dirty="0" smtClean="0"/>
                        <a:t>웹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ko-KR" altLang="ko-KR" sz="900" kern="1200" dirty="0" err="1"/>
                        <a:t>스모부이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/>
                        <a:t>락앤롤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 err="1"/>
                        <a:t>브로큰래더</a:t>
                      </a:r>
                      <a:r>
                        <a:rPr lang="en-US" altLang="ko-KR" sz="900" kern="1200" dirty="0"/>
                        <a:t>, </a:t>
                      </a:r>
                      <a:r>
                        <a:rPr lang="ko-KR" altLang="ko-KR" sz="900" kern="1200" dirty="0"/>
                        <a:t>멀티바인</a:t>
                      </a:r>
                      <a:r>
                        <a:rPr lang="en-US" altLang="ko-KR" sz="900" kern="1200" dirty="0"/>
                        <a:t>2, </a:t>
                      </a:r>
                      <a:r>
                        <a:rPr lang="ko-KR" altLang="ko-KR" sz="900" kern="1200" dirty="0" smtClean="0"/>
                        <a:t>불의전차</a:t>
                      </a:r>
                      <a:r>
                        <a:rPr lang="en-US" altLang="ko-KR" sz="900" kern="1200" dirty="0" smtClean="0"/>
                        <a:t> </a:t>
                      </a:r>
                      <a:r>
                        <a:rPr lang="ko-KR" altLang="en-US" sz="900" kern="1200" dirty="0" smtClean="0"/>
                        <a:t>등</a:t>
                      </a:r>
                      <a:endParaRPr lang="ko-KR" altLang="ko-KR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5838" marR="55838" marT="0" marB="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8" name="Picture 76" descr="성우챌린지행사 171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348880" y="4644008"/>
            <a:ext cx="2160240" cy="187220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37" name="그룹 36"/>
          <p:cNvGrpSpPr/>
          <p:nvPr/>
        </p:nvGrpSpPr>
        <p:grpSpPr>
          <a:xfrm>
            <a:off x="188640" y="4655689"/>
            <a:ext cx="2160240" cy="1860526"/>
            <a:chOff x="252190" y="4367658"/>
            <a:chExt cx="932361" cy="930620"/>
          </a:xfrm>
        </p:grpSpPr>
        <p:pic>
          <p:nvPicPr>
            <p:cNvPr id="17" name="Picture 15" descr="workshop_040612_058-01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252190" y="4367658"/>
              <a:ext cx="926869" cy="619298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19" name="Picture 16" descr="workshop_040612_125-01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749449" y="4974118"/>
              <a:ext cx="435102" cy="32416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0" name="Picture 18" descr="workshop_040612_100-01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257077" y="4974118"/>
              <a:ext cx="492372" cy="321644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</p:pic>
      </p:grpSp>
      <p:pic>
        <p:nvPicPr>
          <p:cNvPr id="21" name="Picture 19" descr="DSC07814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4509120" y="4644008"/>
            <a:ext cx="2160240" cy="187080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Picture 26" descr="DSC07669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188640" y="6804248"/>
            <a:ext cx="2160240" cy="187220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7" name="Picture 18" descr="26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2348880" y="6804248"/>
            <a:ext cx="2160240" cy="187220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grpSp>
        <p:nvGrpSpPr>
          <p:cNvPr id="38" name="그룹 37"/>
          <p:cNvGrpSpPr/>
          <p:nvPr/>
        </p:nvGrpSpPr>
        <p:grpSpPr>
          <a:xfrm>
            <a:off x="4509120" y="6804248"/>
            <a:ext cx="2160240" cy="1872208"/>
            <a:chOff x="4647134" y="6671914"/>
            <a:chExt cx="785553" cy="928832"/>
          </a:xfrm>
        </p:grpSpPr>
        <p:pic>
          <p:nvPicPr>
            <p:cNvPr id="28" name="Picture 7" descr="workshop_040612_319-01"/>
            <p:cNvPicPr>
              <a:picLocks noChangeAspect="1" noChangeArrowheads="1"/>
            </p:cNvPicPr>
            <p:nvPr/>
          </p:nvPicPr>
          <p:blipFill>
            <a:blip r:embed="rId9" cstate="print"/>
            <a:stretch>
              <a:fillRect/>
            </a:stretch>
          </p:blipFill>
          <p:spPr bwMode="auto">
            <a:xfrm>
              <a:off x="4647134" y="7122764"/>
              <a:ext cx="785553" cy="477982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</p:pic>
        <p:pic>
          <p:nvPicPr>
            <p:cNvPr id="29" name="Picture 9" descr="workshop_040612_322-01"/>
            <p:cNvPicPr>
              <a:picLocks noChangeAspect="1" noChangeArrowheads="1"/>
            </p:cNvPicPr>
            <p:nvPr/>
          </p:nvPicPr>
          <p:blipFill>
            <a:blip r:embed="rId10" cstate="print"/>
            <a:stretch>
              <a:fillRect/>
            </a:stretch>
          </p:blipFill>
          <p:spPr bwMode="auto">
            <a:xfrm>
              <a:off x="4647134" y="6671914"/>
              <a:ext cx="785553" cy="490451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47357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83568"/>
            <a:ext cx="1208985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F1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서킷</a:t>
            </a:r>
          </a:p>
        </p:txBody>
      </p:sp>
      <p:sp>
        <p:nvSpPr>
          <p:cNvPr id="3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3DE97-2855-4553-BB16-A0176826EE3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23" name="표 22"/>
          <p:cNvGraphicFramePr>
            <a:graphicFrameLocks noGrp="1"/>
          </p:cNvGraphicFramePr>
          <p:nvPr>
            <p:extLst/>
          </p:nvPr>
        </p:nvGraphicFramePr>
        <p:xfrm>
          <a:off x="146436" y="1096105"/>
          <a:ext cx="6522924" cy="34038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263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966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1953"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1200" dirty="0" smtClean="0"/>
                        <a:t>프로그램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171450" algn="ctr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내 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00645"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1200" dirty="0" smtClean="0"/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팀 및 팀장 선출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경기장 설립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 부서 및 역할분담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Team Building</a:t>
                      </a: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TRCT </a:t>
                      </a:r>
                      <a:r>
                        <a:rPr lang="ko-KR" altLang="en-US" sz="900" kern="1200" dirty="0" smtClean="0"/>
                        <a:t>과정설명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장비설명 및 지급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0064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TRCT </a:t>
                      </a:r>
                      <a:r>
                        <a:rPr lang="ko-KR" altLang="en-US" sz="900" kern="1200" dirty="0" smtClean="0"/>
                        <a:t>제작 및 보수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부서별 아이디어 회의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장비 이해 및 전략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기획설계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서킷설계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조립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드라이버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연습 및 전략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경기운영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경기진행 및 룰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홍보 </a:t>
                      </a:r>
                      <a:r>
                        <a:rPr lang="en-US" altLang="ko-KR" sz="900" kern="1200" dirty="0" smtClean="0"/>
                        <a:t>: CF</a:t>
                      </a:r>
                      <a:r>
                        <a:rPr lang="ko-KR" altLang="en-US" sz="900" kern="1200" dirty="0" smtClean="0"/>
                        <a:t>제작 및 </a:t>
                      </a:r>
                      <a:r>
                        <a:rPr lang="en-US" altLang="ko-KR" sz="900" kern="1200" dirty="0" smtClean="0"/>
                        <a:t>Deco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064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TRCT </a:t>
                      </a:r>
                      <a:r>
                        <a:rPr lang="ko-KR" altLang="en-US" sz="900" kern="1200" dirty="0" smtClean="0"/>
                        <a:t>리허설 </a:t>
                      </a:r>
                      <a:r>
                        <a:rPr lang="en-US" altLang="ko-KR" sz="900" kern="1200" dirty="0" smtClean="0"/>
                        <a:t>&amp; Racing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부서별 </a:t>
                      </a:r>
                      <a:r>
                        <a:rPr lang="en-US" altLang="ko-KR" sz="900" kern="1200" dirty="0" smtClean="0"/>
                        <a:t>Rehearsal</a:t>
                      </a: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  </a:t>
                      </a:r>
                      <a:r>
                        <a:rPr lang="ko-KR" altLang="en-US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경기방법 및 룰 결정</a:t>
                      </a:r>
                      <a:endParaRPr lang="en-US" altLang="ko-KR" sz="900" kern="1200" dirty="0" smtClean="0"/>
                    </a:p>
                    <a:p>
                      <a:pPr marL="0" indent="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조별 </a:t>
                      </a:r>
                      <a:r>
                        <a:rPr lang="en-US" altLang="ko-KR" sz="900" kern="1200" dirty="0" smtClean="0"/>
                        <a:t>Racing</a:t>
                      </a: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   조 별 </a:t>
                      </a:r>
                      <a:r>
                        <a:rPr lang="ko-KR" altLang="en-US" sz="900" kern="1200" dirty="0" err="1" smtClean="0"/>
                        <a:t>서킷장</a:t>
                      </a:r>
                      <a:r>
                        <a:rPr lang="ko-KR" altLang="en-US" sz="900" kern="1200" dirty="0" smtClean="0"/>
                        <a:t> 설명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   조 별 </a:t>
                      </a:r>
                      <a:r>
                        <a:rPr lang="en-US" altLang="ko-KR" sz="900" kern="1200" dirty="0" smtClean="0"/>
                        <a:t>C/F </a:t>
                      </a:r>
                      <a:r>
                        <a:rPr lang="ko-KR" altLang="en-US" sz="900" kern="1200" dirty="0" smtClean="0"/>
                        <a:t>발표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Team Racing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4" name="그림 23"/>
          <p:cNvPicPr>
            <a:picLocks noChangeAspect="1"/>
          </p:cNvPicPr>
          <p:nvPr/>
        </p:nvPicPr>
        <p:blipFill>
          <a:blip r:embed="rId2" cstate="print"/>
          <a:srcRect l="27466"/>
          <a:stretch>
            <a:fillRect/>
          </a:stretch>
        </p:blipFill>
        <p:spPr>
          <a:xfrm>
            <a:off x="2467765" y="4644008"/>
            <a:ext cx="4273603" cy="424847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2" cstate="print"/>
          <a:srcRect t="53981" r="73481"/>
          <a:stretch>
            <a:fillRect/>
          </a:stretch>
        </p:blipFill>
        <p:spPr>
          <a:xfrm>
            <a:off x="158835" y="4644008"/>
            <a:ext cx="2262053" cy="259228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Picture 2" descr="C:\Users\Customer\Desktop\20160726_1440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8640" y="7308304"/>
            <a:ext cx="2214207" cy="1584176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2276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83568"/>
            <a:ext cx="1563248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팀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서바이벌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2" name="슬라이드 번호 개체 틀 10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73DE97-2855-4553-BB16-A0176826EE3E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9" name="표 8"/>
          <p:cNvGraphicFramePr>
            <a:graphicFrameLocks noGrp="1"/>
          </p:cNvGraphicFramePr>
          <p:nvPr>
            <p:extLst/>
          </p:nvPr>
        </p:nvGraphicFramePr>
        <p:xfrm>
          <a:off x="188640" y="1043608"/>
          <a:ext cx="6480720" cy="23563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76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868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761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433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모듈명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진행방법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동기부여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과정설명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실천의 약속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장비 설명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소통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경쟁게임을 통한 일체감 조성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게임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2-4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종류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박수게임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왔습니다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모아게임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전략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3.6.9</a:t>
                      </a: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Team Building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화합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화합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[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가치창출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]</a:t>
                      </a: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과정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6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종류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탱탱볼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스틱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서바이벌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계단박수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블랙 홀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볼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바운딩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파이프릴레이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그룹워크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활동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작품발표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조별 작품발표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차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/2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차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Feedback</a:t>
                      </a: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순위 및 강평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0" name="Picture 3" descr="C:\Users\다니엘후니\Desktop\조직활성화\체육대회\o1_img2.gif"/>
          <p:cNvPicPr>
            <a:picLocks noChangeAspect="1" noChangeArrowheads="1"/>
          </p:cNvPicPr>
          <p:nvPr/>
        </p:nvPicPr>
        <p:blipFill>
          <a:blip r:embed="rId2" cstate="print"/>
          <a:srcRect t="74699" r="3030" b="8987"/>
          <a:stretch>
            <a:fillRect/>
          </a:stretch>
        </p:blipFill>
        <p:spPr bwMode="auto">
          <a:xfrm>
            <a:off x="142032" y="3407172"/>
            <a:ext cx="658896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표 10"/>
          <p:cNvGraphicFramePr>
            <a:graphicFrameLocks noGrp="1"/>
          </p:cNvGraphicFramePr>
          <p:nvPr>
            <p:extLst/>
          </p:nvPr>
        </p:nvGraphicFramePr>
        <p:xfrm>
          <a:off x="188639" y="5004048"/>
          <a:ext cx="6480721" cy="24746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816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779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1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51442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err="1" smtClean="0"/>
                        <a:t>모듈명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진행방법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3407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뜻을 모아서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Orientation + </a:t>
                      </a:r>
                      <a:r>
                        <a:rPr lang="ko-KR" altLang="en-US" sz="900" kern="1200" dirty="0" smtClean="0"/>
                        <a:t>팀 빌딩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미션 </a:t>
                      </a:r>
                      <a:r>
                        <a:rPr lang="en-US" altLang="ko-KR" sz="900" kern="1200" dirty="0" smtClean="0"/>
                        <a:t>Alignment</a:t>
                      </a: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경쟁의 의미 찾기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407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하나되어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- 5-6</a:t>
                      </a:r>
                      <a:r>
                        <a:rPr lang="ko-KR" altLang="en-US" sz="900" kern="1200" dirty="0" smtClean="0"/>
                        <a:t>개의 </a:t>
                      </a:r>
                      <a:r>
                        <a:rPr lang="en-US" altLang="ko-KR" sz="900" kern="1200" dirty="0" smtClean="0"/>
                        <a:t>POST</a:t>
                      </a:r>
                      <a:r>
                        <a:rPr lang="ko-KR" altLang="en-US" sz="900" kern="1200" dirty="0" smtClean="0"/>
                        <a:t>를 돌며 </a:t>
                      </a:r>
                      <a:r>
                        <a:rPr lang="en-US" altLang="ko-KR" sz="900" kern="1200" dirty="0" smtClean="0"/>
                        <a:t>Activity </a:t>
                      </a:r>
                      <a:r>
                        <a:rPr lang="ko-KR" altLang="en-US" sz="900" kern="1200" dirty="0" smtClean="0"/>
                        <a:t>수행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  (</a:t>
                      </a:r>
                      <a:r>
                        <a:rPr lang="ko-KR" altLang="en-US" sz="900" kern="1200" dirty="0" smtClean="0"/>
                        <a:t>과제는 전원참여</a:t>
                      </a:r>
                      <a:r>
                        <a:rPr lang="en-US" altLang="ko-KR" sz="900" kern="1200" dirty="0" smtClean="0"/>
                        <a:t>+</a:t>
                      </a:r>
                      <a:r>
                        <a:rPr lang="ko-KR" altLang="en-US" sz="900" kern="1200" dirty="0" err="1" smtClean="0"/>
                        <a:t>팀웍을</a:t>
                      </a:r>
                      <a:r>
                        <a:rPr lang="ko-KR" altLang="en-US" sz="900" kern="1200" dirty="0" smtClean="0"/>
                        <a:t> 체험할 수 있는 과제로 구성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활동 성과에 다른 </a:t>
                      </a:r>
                      <a:r>
                        <a:rPr lang="en-US" altLang="ko-KR" sz="900" kern="1200" dirty="0" smtClean="0"/>
                        <a:t>Out put </a:t>
                      </a:r>
                      <a:r>
                        <a:rPr lang="ko-KR" altLang="en-US" sz="900" kern="1200" dirty="0" smtClean="0"/>
                        <a:t>획득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한글 자음 모음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개인워크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그룹워크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5793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힘을 모아서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획득한 자음모음을 이용하여 경쟁팀원 제거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이름표제거</a:t>
                      </a:r>
                      <a:r>
                        <a:rPr lang="en-US" altLang="ko-KR" sz="900" kern="1200" dirty="0" smtClean="0"/>
                        <a:t>+</a:t>
                      </a:r>
                      <a:r>
                        <a:rPr lang="ko-KR" altLang="en-US" sz="900" kern="1200" dirty="0" smtClean="0"/>
                        <a:t>마스크 착용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err="1" smtClean="0"/>
                        <a:t>우리팀의</a:t>
                      </a:r>
                      <a:r>
                        <a:rPr lang="ko-KR" altLang="en-US" sz="900" kern="1200" dirty="0" smtClean="0"/>
                        <a:t> 우승을 위한 전략적인 의사결정 요구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상대편의 보스를 제거할 경우 </a:t>
                      </a:r>
                      <a:r>
                        <a:rPr lang="ko-KR" altLang="en-US" sz="900" kern="1200" dirty="0" err="1" smtClean="0"/>
                        <a:t>우리팀의</a:t>
                      </a:r>
                      <a:r>
                        <a:rPr lang="ko-KR" altLang="en-US" sz="900" kern="1200" dirty="0" smtClean="0"/>
                        <a:t> 제거된 팀원 부활 가능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체험활동</a:t>
                      </a:r>
                      <a:endParaRPr lang="en-US" altLang="ko-KR" sz="900" kern="1200" dirty="0" smtClean="0"/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비디오시청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3407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꿈을 향해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결과 발표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  (</a:t>
                      </a:r>
                      <a:r>
                        <a:rPr lang="ko-KR" altLang="en-US" sz="900" kern="1200" dirty="0" smtClean="0"/>
                        <a:t>활동 </a:t>
                      </a:r>
                      <a:r>
                        <a:rPr lang="ko-KR" altLang="en-US" sz="900" kern="1200" dirty="0" err="1" smtClean="0"/>
                        <a:t>완료후</a:t>
                      </a:r>
                      <a:r>
                        <a:rPr lang="ko-KR" altLang="en-US" sz="900" kern="1200" dirty="0" smtClean="0"/>
                        <a:t> 가장 많은 팀원이 생존한 팀이 승리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보스 </a:t>
                      </a:r>
                      <a:r>
                        <a:rPr lang="ko-KR" altLang="en-US" sz="900" kern="1200" dirty="0" err="1" smtClean="0"/>
                        <a:t>생존시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smtClean="0"/>
                        <a:t>인으로 간주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활동을 통한 </a:t>
                      </a:r>
                      <a:r>
                        <a:rPr lang="en-US" altLang="ko-KR" sz="900" kern="1200" dirty="0" smtClean="0"/>
                        <a:t>Reflection </a:t>
                      </a:r>
                      <a:r>
                        <a:rPr lang="ko-KR" altLang="en-US" sz="900" kern="1200" dirty="0" smtClean="0"/>
                        <a:t>및 </a:t>
                      </a:r>
                      <a:r>
                        <a:rPr lang="en-US" altLang="ko-KR" sz="900" kern="1200" dirty="0" smtClean="0"/>
                        <a:t>Feedback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/>
          <a:srcRect l="2222" t="10526" r="2222" b="10526"/>
          <a:stretch>
            <a:fillRect/>
          </a:stretch>
        </p:blipFill>
        <p:spPr>
          <a:xfrm>
            <a:off x="188640" y="7596336"/>
            <a:ext cx="3168352" cy="115212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243408" y="4598423"/>
            <a:ext cx="1200970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런닝맨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8194" name="Picture 2" descr="C:\Users\Customer\Desktop\20160726_1455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945" y="7596336"/>
            <a:ext cx="1525415" cy="115212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8195" name="Picture 3" descr="C:\Users\Customer\Desktop\20160726_1457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9000" y="7596336"/>
            <a:ext cx="1656184" cy="115137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464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48464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3059832"/>
            <a:ext cx="6480720" cy="1708649"/>
          </a:xfrm>
          <a:prstGeom prst="rect">
            <a:avLst/>
          </a:prstGeom>
        </p:spPr>
      </p:pic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188640" y="1043609"/>
          <a:ext cx="6480720" cy="19442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34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72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7840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b="1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의미부여</a:t>
                      </a:r>
                      <a:endParaRPr lang="ko-KR" altLang="en-US" sz="900" b="1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“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경쟁에서의 시작은 나와의 경쟁에서부터 시작된다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.” 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미션 성공만이 아침이 주어진다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!</a:t>
                      </a:r>
                      <a:endParaRPr lang="ko-KR" altLang="en-US" sz="9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587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b="1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운영</a:t>
                      </a:r>
                      <a:endParaRPr lang="ko-KR" altLang="en-US" sz="900" b="1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기상 음악소리와 함께 주어지는 기상미션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기상과 동시에 기상 미션 식 재료 지도를 받고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주어진 시간 내에 식 재료 깃발을 획득하여야 한다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예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 1P 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김치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2P 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쌀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3P 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돼지고기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4P 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두부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5P 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야채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6P 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계란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7P 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밑반찬</a:t>
                      </a:r>
                      <a:endParaRPr lang="en-US" altLang="ko-KR" sz="900" kern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각 포스트 마다 깃발은 하나씩 부족하기 때문에 마지막에 도착 한 팀은 식 재료 깃발을 획득하지 못하므로 </a:t>
                      </a:r>
                      <a:r>
                        <a:rPr lang="ko-KR" altLang="en-US" sz="900" kern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파워머로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부족한 식 재료를 구매해야 한다</a:t>
                      </a: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ko-KR" altLang="en-US" sz="9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50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b="1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운영시간</a:t>
                      </a:r>
                      <a:endParaRPr lang="ko-KR" altLang="en-US" sz="900" b="1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ko-KR" altLang="en-US" sz="900" kern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endParaRPr lang="ko-KR" altLang="en-US" sz="9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257922" y="640588"/>
            <a:ext cx="146386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기상 미션 </a:t>
            </a:r>
            <a:endParaRPr kumimoji="0" lang="en-US" altLang="ko-KR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779780" y="620126"/>
            <a:ext cx="37978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“ 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일찍 일어나는 새가 먹이도 더 많이 먹는다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 “ </a:t>
            </a: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-243408" y="4644008"/>
            <a:ext cx="2523448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기상미션을 통한 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self 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취사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648" y="6723674"/>
            <a:ext cx="6408712" cy="2153816"/>
          </a:xfrm>
          <a:prstGeom prst="rect">
            <a:avLst/>
          </a:prstGeom>
        </p:spPr>
      </p:pic>
      <p:graphicFrame>
        <p:nvGraphicFramePr>
          <p:cNvPr id="13" name="표 12"/>
          <p:cNvGraphicFramePr>
            <a:graphicFrameLocks noGrp="1"/>
          </p:cNvGraphicFramePr>
          <p:nvPr>
            <p:extLst/>
          </p:nvPr>
        </p:nvGraphicFramePr>
        <p:xfrm>
          <a:off x="260648" y="5067490"/>
          <a:ext cx="6408712" cy="15578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60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48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445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0" dirty="0" smtClean="0"/>
                        <a:t>제공내역</a:t>
                      </a:r>
                      <a:endParaRPr lang="ko-KR" altLang="en-US" sz="9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0" dirty="0" smtClean="0"/>
                        <a:t>식사도구</a:t>
                      </a:r>
                      <a:r>
                        <a:rPr lang="en-US" altLang="ko-KR" sz="900" kern="0" dirty="0" smtClean="0"/>
                        <a:t>, </a:t>
                      </a:r>
                      <a:r>
                        <a:rPr lang="ko-KR" altLang="en-US" sz="900" kern="0" dirty="0" smtClean="0"/>
                        <a:t>쌀</a:t>
                      </a:r>
                      <a:r>
                        <a:rPr lang="en-US" altLang="ko-KR" sz="900" kern="0" dirty="0" smtClean="0"/>
                        <a:t>, </a:t>
                      </a:r>
                      <a:r>
                        <a:rPr lang="ko-KR" altLang="en-US" sz="900" kern="0" dirty="0" smtClean="0"/>
                        <a:t>돼지고기</a:t>
                      </a:r>
                      <a:r>
                        <a:rPr lang="en-US" altLang="ko-KR" sz="900" kern="0" dirty="0" smtClean="0"/>
                        <a:t>, </a:t>
                      </a:r>
                      <a:r>
                        <a:rPr lang="ko-KR" altLang="en-US" sz="900" kern="0" dirty="0" smtClean="0"/>
                        <a:t>두부</a:t>
                      </a:r>
                      <a:r>
                        <a:rPr lang="en-US" altLang="ko-KR" sz="900" kern="0" dirty="0" smtClean="0"/>
                        <a:t>, </a:t>
                      </a:r>
                      <a:r>
                        <a:rPr lang="ko-KR" altLang="en-US" sz="900" kern="0" dirty="0" smtClean="0"/>
                        <a:t>묵은 김치</a:t>
                      </a:r>
                      <a:r>
                        <a:rPr lang="en-US" altLang="ko-KR" sz="900" kern="0" dirty="0" smtClean="0"/>
                        <a:t>, </a:t>
                      </a:r>
                      <a:r>
                        <a:rPr lang="ko-KR" altLang="en-US" sz="900" kern="0" dirty="0" smtClean="0"/>
                        <a:t>야채</a:t>
                      </a:r>
                      <a:r>
                        <a:rPr lang="en-US" altLang="ko-KR" sz="900" kern="0" dirty="0" smtClean="0"/>
                        <a:t>, </a:t>
                      </a:r>
                      <a:r>
                        <a:rPr lang="ko-KR" altLang="en-US" sz="900" kern="0" dirty="0" smtClean="0"/>
                        <a:t>계란</a:t>
                      </a:r>
                      <a:r>
                        <a:rPr lang="en-US" altLang="ko-KR" sz="900" kern="0" dirty="0" smtClean="0"/>
                        <a:t>, </a:t>
                      </a:r>
                      <a:r>
                        <a:rPr lang="ko-KR" altLang="en-US" sz="900" kern="0" dirty="0" smtClean="0"/>
                        <a:t>밑반찬 </a:t>
                      </a:r>
                      <a:r>
                        <a:rPr lang="en-US" altLang="ko-KR" sz="900" kern="0" dirty="0" smtClean="0"/>
                        <a:t>3</a:t>
                      </a:r>
                      <a:r>
                        <a:rPr lang="ko-KR" altLang="en-US" sz="900" kern="0" dirty="0" smtClean="0"/>
                        <a:t>종</a:t>
                      </a:r>
                      <a:r>
                        <a:rPr lang="en-US" altLang="ko-KR" sz="900" kern="0" dirty="0" smtClean="0"/>
                        <a:t>, </a:t>
                      </a:r>
                      <a:r>
                        <a:rPr lang="ko-KR" altLang="en-US" sz="900" kern="0" dirty="0" smtClean="0"/>
                        <a:t>양념 </a:t>
                      </a:r>
                      <a:r>
                        <a:rPr lang="en-US" altLang="ko-KR" sz="900" kern="0" dirty="0" smtClean="0"/>
                        <a:t>SET</a:t>
                      </a:r>
                      <a:endParaRPr lang="en-US" altLang="ko-KR" sz="900" kern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960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0" dirty="0" smtClean="0"/>
                        <a:t>운영</a:t>
                      </a:r>
                      <a:endParaRPr lang="ko-KR" altLang="en-US" sz="9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0" dirty="0" smtClean="0"/>
                        <a:t>기상미션에서 획득한 식 재료와 취사 도구를 가지고 팀 별로 직접 음식을 만들어서 먹는다</a:t>
                      </a:r>
                      <a:endParaRPr lang="ko-KR" altLang="en-US" sz="9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445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0" dirty="0" smtClean="0"/>
                        <a:t>운영시간</a:t>
                      </a:r>
                      <a:endParaRPr lang="ko-KR" altLang="en-US" sz="9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0" dirty="0" smtClean="0"/>
                        <a:t>식사시간 </a:t>
                      </a:r>
                      <a:r>
                        <a:rPr lang="en-US" altLang="ko-KR" sz="900" kern="0" dirty="0" smtClean="0"/>
                        <a:t>90</a:t>
                      </a:r>
                      <a:r>
                        <a:rPr lang="ko-KR" altLang="en-US" sz="900" kern="0" dirty="0" smtClean="0"/>
                        <a:t>분</a:t>
                      </a:r>
                      <a:endParaRPr lang="ko-KR" altLang="en-US" sz="900" kern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748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3" name="Picture 5" descr="C:\Documents and Settings\user\바탕 화면\군산시청1기사진\사진\output\DSC078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3491880"/>
            <a:ext cx="16002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6" descr="C:\Documents and Settings\user\바탕 화면\군산시청1기사진\사진\output\DSC07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3491880"/>
            <a:ext cx="16002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8" descr="C:\Documents and Settings\user\바탕 화면\군산시청1기사진\사진\output\DSC078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3400" y="3491880"/>
            <a:ext cx="160020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10" descr="C:\Documents and Settings\user\바탕 화면\군산시청1기사진\사진\output\DSC078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79800" y="3506168"/>
            <a:ext cx="1563688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85943" y="683568"/>
            <a:ext cx="1200970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래프팅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>
            <p:extLst/>
          </p:nvPr>
        </p:nvGraphicFramePr>
        <p:xfrm>
          <a:off x="188640" y="1043608"/>
          <a:ext cx="6480720" cy="23762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105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70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8391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모듈명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157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이론교육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장비 설명 및 사용법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안전 수칙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조난 시 대처 방법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157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지상교육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조편성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장비 지급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장비 착용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기본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스트레칭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157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수상교육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기본패들링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노젓기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교육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가이드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안전요원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지시어 숙지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157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래프팅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래프팅투어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각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포스트별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행사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물싸움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풍선터뜨리기게임외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다수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1575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장비반납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안전 이상 유무 확인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장비 가이드에 반납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ko-KR" altLang="en-US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단체사진 촬영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4" name="표 13"/>
          <p:cNvGraphicFramePr>
            <a:graphicFrameLocks noGrp="1"/>
          </p:cNvGraphicFramePr>
          <p:nvPr>
            <p:extLst/>
          </p:nvPr>
        </p:nvGraphicFramePr>
        <p:xfrm>
          <a:off x="160504" y="5058065"/>
          <a:ext cx="6480720" cy="34743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65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210"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단원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훈련내용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991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오리엔테이션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목적</a:t>
                      </a:r>
                      <a:r>
                        <a:rPr lang="en-US" altLang="ko-KR" sz="900" kern="1200" dirty="0" smtClean="0"/>
                        <a:t> </a:t>
                      </a:r>
                      <a:r>
                        <a:rPr lang="ko-KR" altLang="en-US" sz="900" kern="1200" dirty="0" smtClean="0"/>
                        <a:t>및 방법 설명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‘</a:t>
                      </a:r>
                      <a:r>
                        <a:rPr lang="ko-KR" altLang="en-US" sz="900" kern="1200" dirty="0" smtClean="0"/>
                        <a:t>할 수 있다</a:t>
                      </a:r>
                      <a:r>
                        <a:rPr lang="en-US" altLang="ko-KR" sz="900" kern="1200" dirty="0" smtClean="0"/>
                        <a:t>＇</a:t>
                      </a:r>
                      <a:r>
                        <a:rPr lang="ko-KR" altLang="en-US" sz="900" kern="1200" dirty="0" smtClean="0"/>
                        <a:t>는 팀 분위기 형성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코스 설명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안전 규칙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1991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체조훈련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몸 풀이 체조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err="1" smtClean="0"/>
                        <a:t>스트레칭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팀 구호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팀 가 제작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팀 깃발제작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1991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5</a:t>
                      </a:r>
                      <a:r>
                        <a:rPr lang="ko-KR" altLang="en-US" sz="900" kern="1200" dirty="0" smtClean="0"/>
                        <a:t>시간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모험과 도전의 구간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일체감 조성의 구간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유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무인 포스트 점령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ko-KR" altLang="en-US" sz="900" kern="1200" dirty="0" smtClean="0"/>
                        <a:t>행동실천 목표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공헌 목표 확인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1991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10</a:t>
                      </a:r>
                      <a:r>
                        <a:rPr lang="ko-KR" altLang="en-US" sz="900" kern="1200" dirty="0" smtClean="0"/>
                        <a:t>시간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참 나를 찾아가는 구간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적극적 행동개발 구간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침묵 구간 행군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자신 보내는 글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사랑하는 사람을 생각하며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힘 실어 주기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마음의 증표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err="1" smtClean="0"/>
                        <a:t>스트레칭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210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20</a:t>
                      </a:r>
                      <a:r>
                        <a:rPr lang="ko-KR" altLang="en-US" sz="900" kern="1200" dirty="0" smtClean="0"/>
                        <a:t>시간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협동과 단결의 구간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도전과 성취의 구간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한계 도전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신뢰와 존중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우리의 결의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2100">
                <a:tc>
                  <a:txBody>
                    <a:bodyPr/>
                    <a:lstStyle/>
                    <a:p>
                      <a:pPr marL="0" algn="ctr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Feedback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격려와 믿음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신뢰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용기로 새로운 출발</a:t>
                      </a:r>
                      <a:endParaRPr lang="en-US" altLang="ko-KR" sz="900" kern="1200" dirty="0" smtClean="0"/>
                    </a:p>
                    <a:p>
                      <a:pPr marL="0" indent="-171450" algn="l" defTabSz="914400" rtl="0" eaLnBrk="1" latinLnBrk="1" hangingPunct="1"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사명과 역할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082" marR="51082" marT="60541" marB="60541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-285943" y="4698159"/>
            <a:ext cx="15632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한마음 행군</a:t>
            </a:r>
          </a:p>
        </p:txBody>
      </p:sp>
    </p:spTree>
    <p:extLst>
      <p:ext uri="{BB962C8B-B14F-4D97-AF65-F5344CB8AC3E}">
        <p14:creationId xmlns:p14="http://schemas.microsoft.com/office/powerpoint/2010/main" val="302129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12" name="Rectangle 1"/>
          <p:cNvSpPr>
            <a:spLocks noChangeArrowheads="1"/>
          </p:cNvSpPr>
          <p:nvPr/>
        </p:nvSpPr>
        <p:spPr bwMode="auto">
          <a:xfrm>
            <a:off x="-285943" y="683567"/>
            <a:ext cx="1871025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스마트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지오캐싱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20" name="표 19"/>
          <p:cNvGraphicFramePr>
            <a:graphicFrameLocks noGrp="1"/>
          </p:cNvGraphicFramePr>
          <p:nvPr/>
        </p:nvGraphicFramePr>
        <p:xfrm>
          <a:off x="188640" y="1043608"/>
          <a:ext cx="6480720" cy="1965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13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93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349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smtClean="0"/>
                        <a:t>소개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스마트 </a:t>
                      </a:r>
                      <a:r>
                        <a:rPr lang="ko-KR" altLang="en-US" sz="900" kern="1200" dirty="0" err="1" smtClean="0"/>
                        <a:t>지오캐싱은</a:t>
                      </a:r>
                      <a:r>
                        <a:rPr lang="ko-KR" altLang="en-US" sz="900" kern="1200" dirty="0" smtClean="0"/>
                        <a:t> 체험캠프 주위일대를 중심으로 사방 </a:t>
                      </a:r>
                      <a:r>
                        <a:rPr lang="en-US" altLang="ko-KR" sz="900" kern="1200" dirty="0" smtClean="0"/>
                        <a:t>2km</a:t>
                      </a:r>
                      <a:r>
                        <a:rPr lang="ko-KR" altLang="en-US" sz="900" kern="1200" dirty="0" smtClean="0"/>
                        <a:t>안에 숨겨져 있는 </a:t>
                      </a:r>
                      <a:r>
                        <a:rPr lang="en-US" altLang="ko-KR" sz="900" kern="1200" dirty="0" smtClean="0"/>
                        <a:t>QR</a:t>
                      </a:r>
                      <a:r>
                        <a:rPr lang="ko-KR" altLang="en-US" sz="900" kern="1200" dirty="0" smtClean="0"/>
                        <a:t>코드에 담긴 미션을 </a:t>
                      </a:r>
                      <a:r>
                        <a:rPr lang="ko-KR" altLang="en-US" sz="900" kern="1200" dirty="0" err="1" smtClean="0"/>
                        <a:t>스마트폰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GPS</a:t>
                      </a:r>
                      <a:r>
                        <a:rPr lang="ko-KR" altLang="en-US" sz="900" kern="1200" dirty="0" err="1" smtClean="0"/>
                        <a:t>어플의</a:t>
                      </a:r>
                      <a:r>
                        <a:rPr lang="ko-KR" altLang="en-US" sz="900" kern="1200" dirty="0" smtClean="0"/>
                        <a:t> 나침반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지도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랜턴을 활용해 미션을 해결해가는 전략적 마인드 향상 프로그램 입니다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팀원들과 역할분담을 통해 더 많은 미션을 해결하기 위한 전략적 사고와 빠른 판단력이 필요한 스마트 </a:t>
                      </a:r>
                      <a:r>
                        <a:rPr lang="ko-KR" altLang="en-US" sz="900" kern="1200" dirty="0" err="1" smtClean="0"/>
                        <a:t>지오캐싱</a:t>
                      </a:r>
                      <a:r>
                        <a:rPr lang="ko-KR" altLang="en-US" sz="900" kern="1200" dirty="0" smtClean="0"/>
                        <a:t> 프로그램은 디지털적 사고와 아날로그적인 체험교육의 결합으로 흥미진진하며 다이내믹하게 이루어지는 프로그램입니다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662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kern="1200" dirty="0" err="1" smtClean="0"/>
                        <a:t>지오캐싱이란</a:t>
                      </a:r>
                      <a:r>
                        <a:rPr lang="en-US" altLang="ko-KR" sz="900" kern="1200" dirty="0" smtClean="0"/>
                        <a:t>?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지구를 뜻하는 영문자 지오</a:t>
                      </a:r>
                      <a:r>
                        <a:rPr lang="en-US" altLang="ko-KR" sz="900" kern="1200" dirty="0" smtClean="0"/>
                        <a:t>(GEO)</a:t>
                      </a:r>
                      <a:r>
                        <a:rPr lang="ko-KR" altLang="en-US" sz="900" kern="1200" dirty="0" smtClean="0"/>
                        <a:t>와 은닉물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은닉된 보물 등을 뜻하는 캐시</a:t>
                      </a:r>
                      <a:r>
                        <a:rPr lang="en-US" altLang="ko-KR" sz="900" kern="1200" dirty="0" smtClean="0"/>
                        <a:t>(CACHE)</a:t>
                      </a:r>
                      <a:r>
                        <a:rPr lang="ko-KR" altLang="en-US" sz="900" kern="1200" dirty="0" smtClean="0"/>
                        <a:t>의 합성어다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최초의 </a:t>
                      </a:r>
                      <a:r>
                        <a:rPr lang="ko-KR" altLang="en-US" sz="900" kern="1200" dirty="0" err="1" smtClean="0"/>
                        <a:t>지오캐싱은</a:t>
                      </a:r>
                      <a:r>
                        <a:rPr lang="ko-KR" altLang="en-US" sz="900" kern="1200" dirty="0" smtClean="0"/>
                        <a:t> 미국에서 시작되었다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2000</a:t>
                      </a:r>
                      <a:r>
                        <a:rPr lang="ko-KR" altLang="en-US" sz="900" kern="1200" dirty="0" smtClean="0"/>
                        <a:t>년 </a:t>
                      </a:r>
                      <a:r>
                        <a:rPr lang="en-US" altLang="ko-KR" sz="900" kern="1200" dirty="0" smtClean="0"/>
                        <a:t>5</a:t>
                      </a:r>
                      <a:r>
                        <a:rPr lang="ko-KR" altLang="en-US" sz="900" kern="1200" dirty="0" smtClean="0"/>
                        <a:t>월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미국 정부가 군사위성의 지역좌표를 민간에 공유하면서부터 </a:t>
                      </a:r>
                      <a:r>
                        <a:rPr lang="en-US" altLang="ko-KR" sz="900" kern="1200" dirty="0" smtClean="0"/>
                        <a:t>GPS</a:t>
                      </a:r>
                      <a:r>
                        <a:rPr lang="ko-KR" altLang="en-US" sz="900" kern="1200" dirty="0" smtClean="0"/>
                        <a:t>를 민간에서도 사용하게 되었다</a:t>
                      </a:r>
                      <a:r>
                        <a:rPr lang="en-US" altLang="ko-KR" sz="900" kern="1200" dirty="0" smtClean="0"/>
                        <a:t>. </a:t>
                      </a:r>
                      <a:r>
                        <a:rPr lang="ko-KR" altLang="en-US" sz="900" kern="1200" dirty="0" err="1" smtClean="0"/>
                        <a:t>데이비드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ko-KR" altLang="en-US" sz="900" kern="1200" dirty="0" err="1" smtClean="0"/>
                        <a:t>얼머란</a:t>
                      </a:r>
                      <a:r>
                        <a:rPr lang="ko-KR" altLang="en-US" sz="900" kern="1200" dirty="0" smtClean="0"/>
                        <a:t> 사람이 </a:t>
                      </a:r>
                      <a:r>
                        <a:rPr lang="en-US" altLang="ko-KR" sz="900" kern="1200" dirty="0" smtClean="0"/>
                        <a:t>GPS </a:t>
                      </a:r>
                      <a:r>
                        <a:rPr lang="ko-KR" altLang="en-US" sz="900" kern="1200" dirty="0" smtClean="0"/>
                        <a:t>좌표의 정확성에 대해 직접 시험해보기 위해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err="1" smtClean="0"/>
                        <a:t>포틀랜드</a:t>
                      </a:r>
                      <a:r>
                        <a:rPr lang="ko-KR" altLang="en-US" sz="900" kern="1200" dirty="0" smtClean="0"/>
                        <a:t> 근처의 숲에 검은 물통을 숨겨놓고 </a:t>
                      </a:r>
                      <a:r>
                        <a:rPr lang="en-US" altLang="ko-KR" sz="900" kern="1200" dirty="0" smtClean="0"/>
                        <a:t>GPS</a:t>
                      </a:r>
                      <a:r>
                        <a:rPr lang="ko-KR" altLang="en-US" sz="900" kern="1200" dirty="0" smtClean="0"/>
                        <a:t>모임 웹사이트에 그 좌표를 공개하였다</a:t>
                      </a:r>
                      <a:r>
                        <a:rPr lang="en-US" altLang="ko-KR" sz="900" kern="1200" dirty="0" smtClean="0"/>
                        <a:t>. </a:t>
                      </a:r>
                      <a:r>
                        <a:rPr lang="ko-KR" altLang="en-US" sz="900" kern="1200" dirty="0" err="1" smtClean="0"/>
                        <a:t>얼머가</a:t>
                      </a:r>
                      <a:r>
                        <a:rPr lang="ko-KR" altLang="en-US" sz="900" kern="1200" dirty="0" smtClean="0"/>
                        <a:t> 웹사이트에 </a:t>
                      </a:r>
                      <a:r>
                        <a:rPr lang="en-US" altLang="ko-KR" sz="900" kern="1200" dirty="0" smtClean="0"/>
                        <a:t>GPS</a:t>
                      </a:r>
                      <a:r>
                        <a:rPr lang="ko-KR" altLang="en-US" sz="900" kern="1200" dirty="0" smtClean="0"/>
                        <a:t>좌표를 공개하고 </a:t>
                      </a: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smtClean="0"/>
                        <a:t>일이 지났을 때</a:t>
                      </a:r>
                      <a:r>
                        <a:rPr lang="en-US" altLang="ko-KR" sz="900" kern="1200" dirty="0" smtClean="0"/>
                        <a:t>, 2</a:t>
                      </a:r>
                      <a:r>
                        <a:rPr lang="ko-KR" altLang="en-US" sz="900" kern="1200" dirty="0" smtClean="0"/>
                        <a:t>명의 사용자가 </a:t>
                      </a:r>
                      <a:r>
                        <a:rPr lang="en-US" altLang="ko-KR" sz="900" kern="1200" dirty="0" smtClean="0"/>
                        <a:t>GPS </a:t>
                      </a:r>
                      <a:r>
                        <a:rPr lang="ko-KR" altLang="en-US" sz="900" kern="1200" dirty="0" smtClean="0"/>
                        <a:t>를 이용해 물통을 찾았고 자신들의 경험을 인터넷을 통해 알리기 시작했다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algn="l" defTabSz="914400" rtl="0" eaLnBrk="1" latinLnBrk="1" hangingPunct="1">
                        <a:spcAft>
                          <a:spcPts val="0"/>
                        </a:spcAft>
                        <a:buFontTx/>
                      </a:pPr>
                      <a:r>
                        <a:rPr lang="ko-KR" altLang="en-US" sz="900" kern="1200" dirty="0" smtClean="0"/>
                        <a:t>이렇게 위성 </a:t>
                      </a:r>
                      <a:r>
                        <a:rPr lang="en-US" altLang="ko-KR" sz="900" kern="1200" dirty="0" smtClean="0"/>
                        <a:t>GPS</a:t>
                      </a:r>
                      <a:r>
                        <a:rPr lang="ko-KR" altLang="en-US" sz="900" kern="1200" dirty="0" smtClean="0"/>
                        <a:t>기기를 이용해 즐겼던 게임은 인터넷으로 퍼져 </a:t>
                      </a:r>
                      <a:r>
                        <a:rPr lang="ko-KR" altLang="en-US" sz="900" kern="1200" dirty="0" err="1" smtClean="0"/>
                        <a:t>지오캐싱이라는</a:t>
                      </a:r>
                      <a:r>
                        <a:rPr lang="ko-KR" altLang="en-US" sz="900" kern="1200" dirty="0" smtClean="0"/>
                        <a:t> 이름을 지닌 정식 게임으로 발전하게 된 것이다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그림 2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302" y="3203848"/>
            <a:ext cx="1289455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2" name="TextBox 21"/>
          <p:cNvSpPr txBox="1"/>
          <p:nvPr/>
        </p:nvSpPr>
        <p:spPr>
          <a:xfrm>
            <a:off x="1628800" y="3355122"/>
            <a:ext cx="5229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프로그램 진행 목적과 취지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진행과제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안전사항 명확화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프로그램 전체 진행 프로세스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설명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단계별 세부 진행 내용 및 주의 사항 전달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팀 세분화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: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전원 참여를 위하여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2~3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인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조 되도록 세분화하여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통상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개조를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2~3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개 소 그룹으로 나누어 활동함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</p:txBody>
      </p:sp>
      <p:pic>
        <p:nvPicPr>
          <p:cNvPr id="23" name="그림 2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2302" y="4355976"/>
            <a:ext cx="1261319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1628800" y="4394592"/>
            <a:ext cx="5229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팀 별 장비구입 자금 확보를 위한 게임 실시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성과에 따른 차등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역할 분담 게임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팀 의사결정 게임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로또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추첨 게임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팀 별 </a:t>
            </a:r>
            <a:r>
              <a:rPr kumimoji="0" lang="ko-KR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스마트폰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GPS</a:t>
            </a:r>
            <a:r>
              <a:rPr kumimoji="0" lang="ko-KR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어플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설치 및 사용법 설명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5" name="그림 2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2301" y="5508104"/>
            <a:ext cx="1261319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26" name="TextBox 25"/>
          <p:cNvSpPr txBox="1"/>
          <p:nvPr/>
        </p:nvSpPr>
        <p:spPr>
          <a:xfrm>
            <a:off x="1628800" y="5508104"/>
            <a:ext cx="52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전체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GPS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활동 지역 나누기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전체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12~30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개 지점의 좌표를 분석하여 전체 활동 지역을 소 그룹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(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통상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3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개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으로 나누어서 활동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.</a:t>
            </a: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소 그룹 별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GPS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활동 전략 수립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각 소 그룹별 해당지역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/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목표 지점의 우선순위 등에 대한 활동 전략 수립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628800" y="6688368"/>
            <a:ext cx="52292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스마트 폰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GPS</a:t>
            </a:r>
            <a:r>
              <a:rPr kumimoji="0" lang="ko-KR" altLang="en-US" sz="9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어플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활용하여 각 미션 좌표로 이동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QR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코드 속에 숨겨진 미션 파악 및 미션 수행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QR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코드 에서 지정하는 다음 장소로 이동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pic>
        <p:nvPicPr>
          <p:cNvPr id="28" name="그림 2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2302" y="6660232"/>
            <a:ext cx="1276634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2302" y="7812360"/>
            <a:ext cx="1292482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1628800" y="7845459"/>
            <a:ext cx="522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문제에 대한 정답 발표 및 피드백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팀 별 결과 발표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소감 공유 및 발표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피드백 및 마무리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276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48464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-285943" y="683568"/>
            <a:ext cx="270683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Hi-Five(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도전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99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초를 잡아라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)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>
          <a:blip r:embed="rId2" cstate="print"/>
          <a:srcRect l="2746" t="14000" r="2779" b="14000"/>
          <a:stretch>
            <a:fillRect/>
          </a:stretch>
        </p:blipFill>
        <p:spPr>
          <a:xfrm>
            <a:off x="188640" y="7020272"/>
            <a:ext cx="6480720" cy="1500446"/>
          </a:xfrm>
          <a:prstGeom prst="rect">
            <a:avLst/>
          </a:prstGeom>
        </p:spPr>
      </p:pic>
      <p:graphicFrame>
        <p:nvGraphicFramePr>
          <p:cNvPr id="16" name="표 15"/>
          <p:cNvGraphicFramePr>
            <a:graphicFrameLocks noGrp="1"/>
          </p:cNvGraphicFramePr>
          <p:nvPr>
            <p:extLst/>
          </p:nvPr>
        </p:nvGraphicFramePr>
        <p:xfrm>
          <a:off x="188639" y="1115616"/>
          <a:ext cx="6480721" cy="57699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76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50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26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4858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구분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비고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9065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전체 프로그램 설명 및 숙지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err="1" smtClean="0"/>
                        <a:t>팀웍의</a:t>
                      </a:r>
                      <a:r>
                        <a:rPr lang="ko-KR" altLang="en-US" sz="900" kern="1200" dirty="0" smtClean="0"/>
                        <a:t> 중요성 인식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팀장 선출 </a:t>
                      </a:r>
                      <a:r>
                        <a:rPr lang="en-US" altLang="ko-KR" sz="900" kern="1200" dirty="0" smtClean="0"/>
                        <a:t>: 1</a:t>
                      </a:r>
                      <a:r>
                        <a:rPr lang="ko-KR" altLang="en-US" sz="900" kern="1200" dirty="0" smtClean="0"/>
                        <a:t>팀 </a:t>
                      </a:r>
                      <a:r>
                        <a:rPr lang="en-US" altLang="ko-KR" sz="900" kern="1200" dirty="0" smtClean="0"/>
                        <a:t>15~20</a:t>
                      </a:r>
                      <a:r>
                        <a:rPr lang="ko-KR" altLang="en-US" sz="900" kern="1200" dirty="0" smtClean="0"/>
                        <a:t>명 정도로 진행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err="1" smtClean="0"/>
                        <a:t>탐웍</a:t>
                      </a:r>
                      <a:r>
                        <a:rPr lang="ko-KR" altLang="en-US" sz="900" kern="1200" dirty="0" smtClean="0"/>
                        <a:t> 게임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스킨십 게임으로 </a:t>
                      </a:r>
                      <a:r>
                        <a:rPr lang="ko-KR" altLang="en-US" sz="900" kern="1200" dirty="0" err="1" smtClean="0"/>
                        <a:t>팀웍</a:t>
                      </a:r>
                      <a:r>
                        <a:rPr lang="ko-KR" altLang="en-US" sz="900" kern="1200" dirty="0" smtClean="0"/>
                        <a:t> 및 분위기 조성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진행방식 설명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전체게임 과정 진행방식 설명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전체 과정은 릴레이로 진행되며 최단시간의 기록달성 게임임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게임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760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전략 수립 및 개인의 역할 설정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전체 과정 진행순서 정하기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순서에 맞게 역할 분담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개개인의 역할 확인 및 점검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진행도구 확인 및 점검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팀 활동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065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전략적 사고</a:t>
                      </a:r>
                      <a:r>
                        <a:rPr lang="en-US" altLang="ko-KR" sz="900" kern="1200" dirty="0" smtClean="0"/>
                        <a:t>!</a:t>
                      </a:r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마음의 문을 열고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게임 </a:t>
                      </a:r>
                      <a:r>
                        <a:rPr lang="ko-KR" altLang="en-US" sz="900" kern="1200" dirty="0" err="1" smtClean="0"/>
                        <a:t>짆애</a:t>
                      </a:r>
                      <a:r>
                        <a:rPr lang="ko-KR" altLang="en-US" sz="900" kern="1200" dirty="0" smtClean="0"/>
                        <a:t> 사항에 따라 각 </a:t>
                      </a:r>
                      <a:r>
                        <a:rPr lang="ko-KR" altLang="en-US" sz="900" kern="1200" dirty="0" err="1" smtClean="0"/>
                        <a:t>게임별</a:t>
                      </a:r>
                      <a:r>
                        <a:rPr lang="ko-KR" altLang="en-US" sz="900" kern="1200" dirty="0" smtClean="0"/>
                        <a:t> 연습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난이도 파악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역습을 통한 개개인의 역할 습득 및 역할 재조정 가능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수행시간 체크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*1</a:t>
                      </a:r>
                      <a:r>
                        <a:rPr lang="ko-KR" altLang="en-US" sz="900" kern="1200" dirty="0" smtClean="0"/>
                        <a:t>차 최종 마무리 연습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목표시간 설정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게임 도구 </a:t>
                      </a:r>
                      <a:endParaRPr lang="en-US" altLang="ko-KR" sz="900" kern="1200" dirty="0" smtClean="0"/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/>
                        <a:t>세팅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107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도전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해봅시다</a:t>
                      </a:r>
                      <a:r>
                        <a:rPr lang="en-US" altLang="ko-KR" sz="900" kern="1200" dirty="0" smtClean="0"/>
                        <a:t>!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게임의 룰 숙지는 어느 정도 되었는가</a:t>
                      </a:r>
                      <a:r>
                        <a:rPr lang="en-US" altLang="ko-KR" sz="900" kern="1200" dirty="0" smtClean="0"/>
                        <a:t>!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err="1" smtClean="0"/>
                        <a:t>팀별</a:t>
                      </a:r>
                      <a:r>
                        <a:rPr lang="ko-KR" altLang="en-US" sz="900" kern="1200" dirty="0" smtClean="0"/>
                        <a:t> 정해진 전략에 맞추어 실행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*1</a:t>
                      </a:r>
                      <a:r>
                        <a:rPr lang="ko-KR" altLang="en-US" sz="900" kern="1200" dirty="0" smtClean="0"/>
                        <a:t>차 연습평가 시간은 어느 정도일까</a:t>
                      </a:r>
                      <a:r>
                        <a:rPr lang="en-US" altLang="ko-KR" sz="900" kern="1200" dirty="0" smtClean="0"/>
                        <a:t>?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훈련 팀장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7718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체계적 문제해결</a:t>
                      </a:r>
                      <a:endParaRPr lang="en-US" altLang="ko-KR" sz="900" kern="1200" dirty="0" smtClean="0"/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/>
                        <a:t>다시한번</a:t>
                      </a:r>
                      <a:r>
                        <a:rPr lang="ko-KR" altLang="en-US" sz="900" kern="1200" dirty="0" smtClean="0"/>
                        <a:t> 해봅시다</a:t>
                      </a:r>
                      <a:r>
                        <a:rPr lang="en-US" altLang="ko-KR" sz="900" kern="1200" dirty="0" smtClean="0"/>
                        <a:t>!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*2</a:t>
                      </a:r>
                      <a:r>
                        <a:rPr lang="ko-KR" altLang="en-US" sz="900" kern="1200" dirty="0" smtClean="0"/>
                        <a:t>차 연습을 통한 개개인의 역할 재조정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장애요인 제거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전략회의를 통해 게임 진행순서 다시 정하기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진행상 시간의 갭 줄이기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연습을 통해 </a:t>
                      </a:r>
                      <a:r>
                        <a:rPr lang="ko-KR" altLang="en-US" sz="900" kern="1200" dirty="0" err="1" smtClean="0"/>
                        <a:t>팀웍의</a:t>
                      </a:r>
                      <a:r>
                        <a:rPr lang="ko-KR" altLang="en-US" sz="900" kern="1200" dirty="0" smtClean="0"/>
                        <a:t> 중요성 및 공동의 목표</a:t>
                      </a:r>
                      <a:r>
                        <a:rPr lang="en-US" altLang="ko-KR" sz="900" kern="1200" dirty="0" smtClean="0"/>
                        <a:t>,</a:t>
                      </a:r>
                      <a:r>
                        <a:rPr lang="ko-KR" altLang="en-US" sz="900" kern="1200" dirty="0" smtClean="0"/>
                        <a:t>목적 공유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조직에서의 개개인의 역할의 중요성 인식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전체 과정 진행 프로세스 재확인 및 선정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팀 별 연습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3107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최종 도전 및 평가</a:t>
                      </a:r>
                      <a:endParaRPr lang="en-US" altLang="ko-KR" sz="900" kern="1200" dirty="0" smtClean="0"/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목표달성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최종 전략회의 하여 게임 숙지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총 </a:t>
                      </a: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smtClean="0"/>
                        <a:t>회 실시하여 최고기록을 팀의 기록으로 정의한다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목표시간 줄이기</a:t>
                      </a:r>
                      <a:r>
                        <a:rPr lang="en-US" altLang="ko-KR" sz="900" kern="1200" dirty="0" smtClean="0"/>
                        <a:t>! </a:t>
                      </a:r>
                      <a:r>
                        <a:rPr lang="ko-KR" altLang="en-US" sz="900" kern="1200" dirty="0" err="1" smtClean="0"/>
                        <a:t>ㅇㅇ파이팅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역학 </a:t>
                      </a:r>
                      <a:r>
                        <a:rPr lang="ko-KR" altLang="en-US" sz="900" kern="1200" dirty="0" err="1" smtClean="0"/>
                        <a:t>분담표</a:t>
                      </a:r>
                      <a:r>
                        <a:rPr lang="ko-KR" altLang="en-US" sz="900" kern="1200" dirty="0" smtClean="0"/>
                        <a:t> 및</a:t>
                      </a:r>
                      <a:endParaRPr lang="en-US" altLang="ko-KR" sz="900" kern="1200" dirty="0" smtClean="0"/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전략 </a:t>
                      </a:r>
                      <a:r>
                        <a:rPr lang="ko-KR" altLang="en-US" sz="900" kern="1200" dirty="0" err="1" smtClean="0"/>
                        <a:t>회의표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61760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마무리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err="1" smtClean="0"/>
                        <a:t>팀별</a:t>
                      </a:r>
                      <a:r>
                        <a:rPr lang="ko-KR" altLang="en-US" sz="900" kern="1200" dirty="0" smtClean="0"/>
                        <a:t> 발표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성공과 실패요인 분석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목표달성 성취훈련에 참가한 동료들에게 </a:t>
                      </a:r>
                      <a:r>
                        <a:rPr lang="en-US" altLang="ko-KR" sz="900" kern="1200" dirty="0" smtClean="0"/>
                        <a:t>“</a:t>
                      </a:r>
                      <a:r>
                        <a:rPr lang="ko-KR" altLang="en-US" sz="900" kern="1200" dirty="0" smtClean="0"/>
                        <a:t>하이</a:t>
                      </a: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err="1" smtClean="0"/>
                        <a:t>파이브</a:t>
                      </a:r>
                      <a:r>
                        <a:rPr lang="en-US" altLang="ko-KR" sz="900" kern="1200" dirty="0" smtClean="0"/>
                        <a:t>”</a:t>
                      </a:r>
                      <a:r>
                        <a:rPr lang="ko-KR" altLang="en-US" sz="900" kern="1200" dirty="0" smtClean="0"/>
                        <a:t>박수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강평 및 시상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종합 피드백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3541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48464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83568"/>
            <a:ext cx="1563248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해병대 캠프</a:t>
            </a:r>
          </a:p>
        </p:txBody>
      </p:sp>
      <p:graphicFrame>
        <p:nvGraphicFramePr>
          <p:cNvPr id="6" name="표 5"/>
          <p:cNvGraphicFramePr>
            <a:graphicFrameLocks noGrp="1"/>
          </p:cNvGraphicFramePr>
          <p:nvPr>
            <p:extLst/>
          </p:nvPr>
        </p:nvGraphicFramePr>
        <p:xfrm>
          <a:off x="188640" y="1115616"/>
          <a:ext cx="6480720" cy="53285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64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531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326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1221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구분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비고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6064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OT</a:t>
                      </a:r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피복지급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안전교육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시설물 숙지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소지품 회수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피복 지급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err="1" smtClean="0"/>
                        <a:t>환복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내무실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팀 편성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승부근성을 배양하기 위해 팀 별 경쟁을 시킨다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064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제식훈련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환자파악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통제를 위한 기본 제식훈련 숙지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조직원으로 가장 필요한 일체감 조성 및 조직력의 기본자세 확립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905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PT</a:t>
                      </a:r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/>
                        <a:t>체력단력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err="1" smtClean="0"/>
                        <a:t>스트레칭으로</a:t>
                      </a:r>
                      <a:r>
                        <a:rPr lang="ko-KR" altLang="en-US" sz="900" kern="1200" dirty="0" smtClean="0"/>
                        <a:t> 근육을 충분히 이완시킨 다음 기본 </a:t>
                      </a:r>
                      <a:r>
                        <a:rPr lang="en-US" altLang="ko-KR" sz="900" kern="1200" dirty="0" smtClean="0"/>
                        <a:t>PT 15</a:t>
                      </a:r>
                      <a:r>
                        <a:rPr lang="ko-KR" altLang="en-US" sz="900" kern="1200" dirty="0" smtClean="0"/>
                        <a:t>개 동작 숙지 및 숙달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모든 </a:t>
                      </a:r>
                      <a:r>
                        <a:rPr lang="ko-KR" altLang="en-US" sz="900" kern="1200" dirty="0" err="1" smtClean="0"/>
                        <a:t>프로그램전</a:t>
                      </a:r>
                      <a:r>
                        <a:rPr lang="ko-KR" altLang="en-US" sz="900" kern="1200" dirty="0" smtClean="0"/>
                        <a:t> 필요한 준비운동과 집중력 향상 그리고 인내와 끈기를 배양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자신의 체력상태를 파악하여 건강의 필요성을 인식시킨다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4109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IBS </a:t>
                      </a:r>
                      <a:r>
                        <a:rPr lang="ko-KR" altLang="en-US" sz="900" kern="1200" dirty="0" err="1" smtClean="0"/>
                        <a:t>육해상훈련</a:t>
                      </a:r>
                      <a:endParaRPr lang="en-US" altLang="ko-KR" sz="900" kern="1200" dirty="0" smtClean="0"/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보트릴레이</a:t>
                      </a:r>
                      <a:endParaRPr lang="en-US" altLang="ko-KR" sz="900" kern="1200" dirty="0" smtClean="0"/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보트총력전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해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수</a:t>
                      </a:r>
                      <a:r>
                        <a:rPr lang="en-US" altLang="ko-KR" sz="900" kern="1200" dirty="0" smtClean="0"/>
                        <a:t>)</a:t>
                      </a:r>
                      <a:r>
                        <a:rPr lang="ko-KR" altLang="en-US" sz="900" kern="1200" dirty="0" smtClean="0"/>
                        <a:t>상 </a:t>
                      </a:r>
                      <a:r>
                        <a:rPr lang="ko-KR" altLang="en-US" sz="900" kern="1200" dirty="0" err="1" smtClean="0"/>
                        <a:t>이동법을</a:t>
                      </a:r>
                      <a:r>
                        <a:rPr lang="ko-KR" altLang="en-US" sz="900" kern="1200" dirty="0" smtClean="0"/>
                        <a:t> 통하여 </a:t>
                      </a:r>
                      <a:r>
                        <a:rPr lang="ko-KR" altLang="en-US" sz="900" kern="1200" dirty="0" err="1" smtClean="0"/>
                        <a:t>좌현과</a:t>
                      </a:r>
                      <a:r>
                        <a:rPr lang="ko-KR" altLang="en-US" sz="900" kern="1200" dirty="0" smtClean="0"/>
                        <a:t> 우현의 모든 팀원이 하나가 되어 패들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노</a:t>
                      </a:r>
                      <a:r>
                        <a:rPr lang="en-US" altLang="ko-KR" sz="900" kern="1200" dirty="0" smtClean="0"/>
                        <a:t>)</a:t>
                      </a:r>
                      <a:r>
                        <a:rPr lang="ko-KR" altLang="en-US" sz="900" kern="1200" dirty="0" smtClean="0"/>
                        <a:t>을 저어 </a:t>
                      </a:r>
                      <a:r>
                        <a:rPr lang="ko-KR" altLang="en-US" sz="900" kern="1200" dirty="0" err="1" smtClean="0"/>
                        <a:t>나갈때</a:t>
                      </a:r>
                      <a:r>
                        <a:rPr lang="ko-KR" altLang="en-US" sz="900" kern="1200" dirty="0" smtClean="0"/>
                        <a:t> 비로소 정해진 진행방향으로 나아가는 보트를 보며 조직력의 기본과 개개인의 역할과 책임의 중요성을 느낄 수 있다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릴레이와 총력전을 통한 강한 승부근성과 </a:t>
                      </a: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등 정신 배양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5932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해병대</a:t>
                      </a:r>
                      <a:endParaRPr lang="en-US" altLang="ko-KR" sz="900" kern="1200" dirty="0" smtClean="0"/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정신교육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작지만 강한 군대 </a:t>
                      </a:r>
                      <a:r>
                        <a:rPr lang="en-US" altLang="ko-KR" sz="900" kern="1200" dirty="0" smtClean="0"/>
                        <a:t>‘</a:t>
                      </a:r>
                      <a:r>
                        <a:rPr lang="ko-KR" altLang="en-US" sz="900" kern="1200" dirty="0" smtClean="0"/>
                        <a:t>해병대</a:t>
                      </a:r>
                      <a:r>
                        <a:rPr lang="en-US" altLang="ko-KR" sz="900" kern="1200" dirty="0" smtClean="0"/>
                        <a:t>’</a:t>
                      </a:r>
                      <a:r>
                        <a:rPr lang="ko-KR" altLang="en-US" sz="900" kern="1200" dirty="0" smtClean="0"/>
                        <a:t>분석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열정과 긍정적 마인드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해병대의 긍지 등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해병대 정신력 배양 </a:t>
                      </a:r>
                      <a:r>
                        <a:rPr lang="en-US" altLang="ko-KR" sz="900" kern="1200" dirty="0" smtClean="0"/>
                        <a:t>: 1</a:t>
                      </a:r>
                      <a:r>
                        <a:rPr lang="ko-KR" altLang="en-US" sz="900" kern="1200" dirty="0" smtClean="0"/>
                        <a:t>등 정신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응집력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승부근성 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01139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마무리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개인위생 및 장비정리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026" name="Picture 2" descr="C:\Users\Customer\Desktop\8e694803bc05b7b30e5e6aba0daf57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8726" y="6588224"/>
            <a:ext cx="1512168" cy="151216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27" name="Picture 3" descr="C:\Users\Customer\Desktop\307502691_b38d1683c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72542" y="6588224"/>
            <a:ext cx="1512168" cy="151216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28" name="Picture 4" descr="C:\Users\Customer\Desktop\307502711_b708a8a86f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8366" y="6588224"/>
            <a:ext cx="1512168" cy="1512168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029" name="Picture 5" descr="C:\Users\Customer\Desktop\55937220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2182" y="6588223"/>
            <a:ext cx="1512168" cy="1503359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5142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48464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83568"/>
            <a:ext cx="1354858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갯벌훈련</a:t>
            </a:r>
          </a:p>
        </p:txBody>
      </p:sp>
      <p:graphicFrame>
        <p:nvGraphicFramePr>
          <p:cNvPr id="10" name="표 9"/>
          <p:cNvGraphicFramePr>
            <a:graphicFrameLocks noGrp="1"/>
          </p:cNvGraphicFramePr>
          <p:nvPr>
            <p:extLst/>
          </p:nvPr>
        </p:nvGraphicFramePr>
        <p:xfrm>
          <a:off x="188640" y="1043608"/>
          <a:ext cx="6480720" cy="56886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749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8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7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9584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구분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주요내용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비고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98390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단계 훈련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갯벌의 환경 및 자연환경 숙지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err="1" smtClean="0"/>
                        <a:t>몸풀이</a:t>
                      </a:r>
                      <a:r>
                        <a:rPr lang="ko-KR" altLang="en-US" sz="900" kern="1200" dirty="0" smtClean="0"/>
                        <a:t> 체조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25028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단계 훈련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갯벌 훈련 준비 중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갯벌 훈련을 진행함에 있어서의 준비를 진행하고 있다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갯벌훈련을 하기 위해서 상</a:t>
                      </a:r>
                      <a:r>
                        <a:rPr lang="en-US" altLang="ko-KR" sz="900" kern="1200" dirty="0" smtClean="0"/>
                        <a:t>,</a:t>
                      </a:r>
                      <a:r>
                        <a:rPr lang="ko-KR" altLang="en-US" sz="900" kern="1200" dirty="0" smtClean="0"/>
                        <a:t>하의와 모자를 지급받고 얼굴을 위장함으로써 해병대의 강도 있는 훈련을 체험해 본다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갯벌 체조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갯벌 체조는 다른 체조와는 달리 갯벌이라는 극한 상황을 돌파하기 위해 강도 높게 진행한다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약간의 신체적 부담을 줌으로써 갯벌이라는 상황에서의 위험요소를 줄여 나갈 수 있다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갯벌 벌떼 축구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갯벌 위에서 팀 대항 축구를 벌인다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기존의 축구처럼 발로 하는 것이 아니라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몸과 손을 이용하여 각 상대편 골대에 있는 우리 편에게 공을 넘겨주면 </a:t>
                      </a: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점이 올라간다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마찬가지로 상대와의 경쟁을 통한 승부정신을 부양할 수 있다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우리는 한 몸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팀원들끼리 꼭 밀착하여 </a:t>
                      </a:r>
                      <a:r>
                        <a:rPr lang="ko-KR" altLang="en-US" sz="900" kern="1200" dirty="0" err="1" smtClean="0"/>
                        <a:t>한몸이라는</a:t>
                      </a:r>
                      <a:r>
                        <a:rPr lang="ko-KR" altLang="en-US" sz="900" kern="1200" dirty="0" smtClean="0"/>
                        <a:t> 가정 하에 어떤 위험요소에서도 떨어지지 않고 과제를 해결한다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-’</a:t>
                      </a:r>
                      <a:r>
                        <a:rPr lang="ko-KR" altLang="en-US" sz="900" kern="1200" dirty="0" smtClean="0"/>
                        <a:t>함께 하자</a:t>
                      </a:r>
                      <a:r>
                        <a:rPr lang="en-US" altLang="ko-KR" sz="900" kern="1200" dirty="0" smtClean="0"/>
                        <a:t>’</a:t>
                      </a:r>
                      <a:r>
                        <a:rPr lang="ko-KR" altLang="en-US" sz="900" kern="1200" dirty="0" smtClean="0"/>
                        <a:t>는 동료의식을 함양한다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전략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전술 줄다리기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-2</a:t>
                      </a:r>
                      <a:r>
                        <a:rPr lang="ko-KR" altLang="en-US" sz="900" kern="1200" dirty="0" smtClean="0"/>
                        <a:t>팀씩 진행하며 </a:t>
                      </a: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smtClean="0"/>
                        <a:t>개의 길이가 똑같은 줄을 놓는다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그 다음 동시 출발하여 어떤 팀이 먼저 </a:t>
                      </a: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smtClean="0"/>
                        <a:t>개의 줄 중 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개를 먼저 가져가면 승리한다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-2</a:t>
                      </a:r>
                      <a:r>
                        <a:rPr lang="ko-KR" altLang="en-US" sz="900" kern="1200" dirty="0" smtClean="0"/>
                        <a:t>개의 줄을 가져오기 위한 </a:t>
                      </a:r>
                      <a:r>
                        <a:rPr lang="ko-KR" altLang="en-US" sz="900" kern="1200" dirty="0" err="1" smtClean="0"/>
                        <a:t>팀별</a:t>
                      </a:r>
                      <a:r>
                        <a:rPr lang="ko-KR" altLang="en-US" sz="900" kern="1200" dirty="0" smtClean="0"/>
                        <a:t> 전략과 전술이 필요하며 서로간의 의견교환을 통해서 상호존중이라는 것을 배울 수 있다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수중 철인 기마 훈련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갯벌 훈련을 마치고 마지막 훈련으로 수중 기마전을 실시한다</a:t>
                      </a:r>
                      <a:r>
                        <a:rPr lang="en-US" altLang="ko-KR" sz="900" kern="1200" dirty="0" smtClean="0"/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err="1" smtClean="0"/>
                        <a:t>팀웍과</a:t>
                      </a:r>
                      <a:r>
                        <a:rPr lang="ko-KR" altLang="en-US" sz="900" kern="1200" dirty="0" smtClean="0"/>
                        <a:t> 경쟁의식을 함양할 수 있는 교육이다</a:t>
                      </a:r>
                      <a:r>
                        <a:rPr lang="en-US" altLang="ko-KR" sz="900" kern="1200" dirty="0" smtClean="0"/>
                        <a:t>.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err="1" smtClean="0"/>
                        <a:t>훈련식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갯벌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5629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smtClean="0"/>
                        <a:t>단계 훈련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마무리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err="1" smtClean="0"/>
                        <a:t>팀별</a:t>
                      </a:r>
                      <a:r>
                        <a:rPr lang="ko-KR" altLang="en-US" sz="900" kern="1200" dirty="0" smtClean="0"/>
                        <a:t> 시상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-</a:t>
                      </a:r>
                      <a:r>
                        <a:rPr lang="ko-KR" altLang="en-US" sz="900" kern="1200" dirty="0" smtClean="0"/>
                        <a:t>마무리 및 피드백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/>
                        <a:t>본부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348" marR="58348" marT="69155" marB="69155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2050" name="Picture 2" descr="C:\Users\Customer\Desktop\보령머드축제_갯벌극기훈련체험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555" y="6876256"/>
            <a:ext cx="1535146" cy="129614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051" name="Picture 3" descr="C:\Users\Customer\Desktop\보령머드축제_대형머드탕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1379" y="6876256"/>
            <a:ext cx="1530242" cy="129614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052" name="Picture 4" descr="C:\Users\Customer\Desktop\20160726_1129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3907" y="6876256"/>
            <a:ext cx="1705453" cy="129614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053" name="Picture 5" descr="C:\Users\Customer\Desktop\20160726_11305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9731" y="6876256"/>
            <a:ext cx="1525409" cy="1296144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0202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48464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83567"/>
            <a:ext cx="1563248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풍등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띄우기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82712" y="727110"/>
            <a:ext cx="481058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전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조직원의 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VISION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공유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9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팀웍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향상 커뮤니케이션 활성화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공동체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의식 고취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조직활성화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주인정신</a:t>
            </a:r>
            <a:r>
              <a:rPr kumimoji="0" lang="en-US" altLang="ko-KR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애사심 고취</a:t>
            </a:r>
            <a:endParaRPr kumimoji="0" lang="en-US" altLang="ko-KR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 </a:t>
            </a:r>
            <a:r>
              <a:rPr kumimoji="0" lang="ko-KR" altLang="en-US" sz="9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기업의 </a:t>
            </a:r>
            <a:r>
              <a:rPr kumimoji="0" lang="ko-KR" alt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목표와 상호협력의 중요성 체험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188640" y="1984938"/>
          <a:ext cx="6480720" cy="2299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4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5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784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프로그램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496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오리엔테이션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풍등의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유래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풍등이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우리에게 전하는 의미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제작방법 설명 및 주의사항 전달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375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재료 지급 및 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역할분담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한지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대나무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설계도 등 지급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역할 분담 및 역할 인지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375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VISION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풍등제작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-VISON,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 목표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개인소망과 연결된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풍등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제작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272436" y="4355976"/>
            <a:ext cx="2024913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일심동체 용선교육</a:t>
            </a:r>
          </a:p>
        </p:txBody>
      </p:sp>
      <p:pic>
        <p:nvPicPr>
          <p:cNvPr id="3074" name="Picture 2" descr="C:\Users\Customer\Desktop\20160726_113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5024" y="755576"/>
            <a:ext cx="1528277" cy="10801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075" name="Picture 3" descr="C:\Users\Customer\Desktop\20160726_1136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7192" y="755576"/>
            <a:ext cx="1512168" cy="1080120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15" name="표 14"/>
          <p:cNvGraphicFramePr>
            <a:graphicFrameLocks noGrp="1"/>
          </p:cNvGraphicFramePr>
          <p:nvPr>
            <p:extLst/>
          </p:nvPr>
        </p:nvGraphicFramePr>
        <p:xfrm>
          <a:off x="188640" y="4793250"/>
          <a:ext cx="6480720" cy="22990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94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57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8784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프로그램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내용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7496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목 적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팀원들과 호흡을 맞추며 서로에 대한 배려 및 협동과 팀원 간 커뮤니케이션 능력을 향상시킨다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개인이 아닌 하나의 팀으로써의 소속감과 책임감을 체득한다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375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기대효과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8001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조직에서의 </a:t>
                      </a:r>
                      <a:r>
                        <a:rPr lang="ko-KR" altLang="en-US" sz="900" dirty="0" err="1" smtClean="0"/>
                        <a:t>여할인식</a:t>
                      </a:r>
                      <a:r>
                        <a:rPr lang="ko-KR" altLang="en-US" sz="900" dirty="0" smtClean="0"/>
                        <a:t> 확립 및 상호 배려심 증대</a:t>
                      </a:r>
                      <a:endParaRPr lang="en-US" altLang="ko-KR" sz="900" dirty="0" smtClean="0"/>
                    </a:p>
                    <a:p>
                      <a:pPr marL="285750" indent="-285750">
                        <a:buFontTx/>
                        <a:buNone/>
                      </a:pPr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커뮤니케이션 능력 향상을 통한 조직 효율성 증대</a:t>
                      </a:r>
                      <a:endParaRPr lang="en-US" altLang="ko-KR" sz="900" dirty="0" smtClean="0"/>
                    </a:p>
                    <a:p>
                      <a:pPr marL="285750" indent="-285750">
                        <a:buFontTx/>
                        <a:buNone/>
                      </a:pPr>
                      <a:r>
                        <a:rPr lang="en-US" altLang="ko-KR" sz="900" dirty="0" smtClean="0"/>
                        <a:t>-</a:t>
                      </a:r>
                      <a:r>
                        <a:rPr lang="ko-KR" altLang="en-US" sz="900" dirty="0" smtClean="0"/>
                        <a:t>공동의 목표를 위해 나아간다는 공동체의식 함양</a:t>
                      </a:r>
                      <a:endParaRPr lang="en-US" altLang="ko-KR" sz="900" dirty="0"/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375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 개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-8001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-</a:t>
                      </a:r>
                      <a:r>
                        <a:rPr lang="ko-KR" altLang="en-US" sz="900" dirty="0" smtClean="0"/>
                        <a:t>수상체험과 안전수칙에 대한 내용을 숙지한 후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smtClean="0"/>
                        <a:t>지상에서 실전 대비 노 젓는 법을 훈련합니다</a:t>
                      </a:r>
                      <a:r>
                        <a:rPr lang="en-US" altLang="ko-KR" sz="900" dirty="0" smtClean="0"/>
                        <a:t>. </a:t>
                      </a:r>
                      <a:r>
                        <a:rPr lang="ko-KR" altLang="en-US" sz="900" dirty="0" smtClean="0"/>
                        <a:t>실제 승선을 하여 용선 체험 교육을 진행한 뒤</a:t>
                      </a:r>
                      <a:r>
                        <a:rPr lang="en-US" altLang="ko-KR" sz="900" dirty="0" smtClean="0"/>
                        <a:t>, </a:t>
                      </a:r>
                      <a:r>
                        <a:rPr lang="ko-KR" altLang="en-US" sz="900" dirty="0" smtClean="0"/>
                        <a:t>그룹별 용선 경쟁을 하고 전체 교육 </a:t>
                      </a:r>
                      <a:r>
                        <a:rPr lang="ko-KR" altLang="en-US" sz="900" dirty="0" err="1" smtClean="0"/>
                        <a:t>내요엥</a:t>
                      </a:r>
                      <a:r>
                        <a:rPr lang="ko-KR" altLang="en-US" sz="900" dirty="0" smtClean="0"/>
                        <a:t> 대한 피드백으로 교육을 마무리 한다</a:t>
                      </a:r>
                      <a:r>
                        <a:rPr lang="en-US" altLang="ko-KR" sz="900" dirty="0" smtClean="0"/>
                        <a:t>.</a:t>
                      </a: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6" name="그림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308" y="7186732"/>
            <a:ext cx="3166684" cy="166394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01008" y="7164288"/>
            <a:ext cx="3168352" cy="1647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48464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11560"/>
            <a:ext cx="1959191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춘천의 낭만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카누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214942" y="5004048"/>
            <a:ext cx="395364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력셔리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팀다이닝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1200" b="0" i="0" u="none" strike="noStrike" kern="100" cap="none" spc="0" normalizeH="0" baseline="0" noProof="0" dirty="0" err="1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조니워커하우스</a:t>
            </a:r>
            <a:endParaRPr kumimoji="0" lang="ko-KR" altLang="en-US" sz="1200" b="0" i="0" u="none" strike="noStrike" kern="100" cap="none" spc="0" normalizeH="0" baseline="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graphicFrame>
        <p:nvGraphicFramePr>
          <p:cNvPr id="14" name="표 13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25519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93807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None/>
                      </a:pPr>
                      <a:r>
                        <a:rPr lang="ko-KR" altLang="en-US" sz="900" kern="1200" dirty="0" smtClean="0"/>
                        <a:t>프로그램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내 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9015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AutoNum type="arabicPeriod"/>
                      </a:pPr>
                      <a:r>
                        <a:rPr lang="ko-KR" altLang="en-US" sz="900" kern="1200" dirty="0" smtClean="0"/>
                        <a:t>안전교육 </a:t>
                      </a:r>
                      <a:r>
                        <a:rPr lang="en-US" altLang="ko-KR" sz="900" kern="1200" dirty="0" smtClean="0"/>
                        <a:t>(00:00~00:10(10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가이드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목적 소개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인 </a:t>
                      </a: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조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카누 인원 구성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주의사항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6411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2. </a:t>
                      </a:r>
                      <a:r>
                        <a:rPr lang="ko-KR" altLang="en-US" sz="900" kern="1200" dirty="0" smtClean="0"/>
                        <a:t>라이프가드 착용 </a:t>
                      </a:r>
                      <a:r>
                        <a:rPr lang="en-US" altLang="ko-KR" sz="900" kern="1200" dirty="0" smtClean="0"/>
                        <a:t>(00:10~00:15(5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준비운동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안전장비 착용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6411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3.</a:t>
                      </a:r>
                      <a:r>
                        <a:rPr lang="ko-KR" altLang="en-US" sz="900" kern="1200" dirty="0" smtClean="0"/>
                        <a:t> 카누 투어 </a:t>
                      </a:r>
                      <a:r>
                        <a:rPr lang="en-US" altLang="ko-KR" sz="900" kern="1200" dirty="0" smtClean="0"/>
                        <a:t>(00:15~00:55(40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3km (</a:t>
                      </a:r>
                      <a:r>
                        <a:rPr lang="ko-KR" altLang="en-US" sz="900" kern="1200" dirty="0" err="1" smtClean="0"/>
                        <a:t>시즌별</a:t>
                      </a:r>
                      <a:r>
                        <a:rPr lang="ko-KR" altLang="en-US" sz="900" kern="1200" dirty="0" smtClean="0"/>
                        <a:t> 다른 코스</a:t>
                      </a:r>
                      <a:r>
                        <a:rPr lang="en-US" altLang="ko-KR" sz="900" kern="1200" dirty="0" smtClean="0"/>
                        <a:t>)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인 </a:t>
                      </a: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조 코스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6411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4.</a:t>
                      </a:r>
                      <a:r>
                        <a:rPr lang="ko-KR" altLang="en-US" sz="900" kern="1200" dirty="0" smtClean="0"/>
                        <a:t>마무리 </a:t>
                      </a:r>
                      <a:r>
                        <a:rPr lang="en-US" altLang="ko-KR" sz="900" kern="1200" dirty="0" smtClean="0"/>
                        <a:t>(00:55~01:00(5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/>
                        <a:t>- </a:t>
                      </a:r>
                      <a:r>
                        <a:rPr lang="ko-KR" altLang="en-US" sz="900" kern="1200" dirty="0" smtClean="0"/>
                        <a:t>마무리 </a:t>
                      </a:r>
                      <a:r>
                        <a:rPr lang="en-US" altLang="ko-KR" sz="900" kern="1200" dirty="0" smtClean="0"/>
                        <a:t>&amp; </a:t>
                      </a:r>
                      <a:r>
                        <a:rPr lang="ko-KR" altLang="en-US" sz="900" kern="1200" dirty="0" smtClean="0"/>
                        <a:t>휴식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6702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altLang="ko-KR" sz="900" kern="1200" dirty="0" smtClean="0"/>
                        <a:t>*</a:t>
                      </a:r>
                      <a:r>
                        <a:rPr lang="ko-KR" altLang="en-US" sz="900" kern="1200" dirty="0" smtClean="0"/>
                        <a:t>팀워크 게임 추가 </a:t>
                      </a:r>
                      <a:r>
                        <a:rPr lang="en-US" altLang="ko-KR" sz="900" kern="1200" dirty="0" smtClean="0"/>
                        <a:t>(01:00~02:00(60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게임 규칙 안내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팀 역할 나누기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게임 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선택 </a:t>
                      </a:r>
                      <a:r>
                        <a:rPr lang="en-US" altLang="ko-KR" sz="900" kern="1200" dirty="0" smtClean="0"/>
                        <a:t>1),  </a:t>
                      </a:r>
                      <a:r>
                        <a:rPr lang="ko-KR" altLang="en-US" sz="900" kern="1200" dirty="0" smtClean="0"/>
                        <a:t>카누 레이스 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난이도 하</a:t>
                      </a:r>
                      <a:r>
                        <a:rPr lang="en-US" altLang="ko-KR" sz="900" kern="1200" dirty="0" smtClean="0"/>
                        <a:t>),</a:t>
                      </a:r>
                      <a:r>
                        <a:rPr lang="ko-KR" altLang="en-US" sz="900" kern="1200" dirty="0" smtClean="0"/>
                        <a:t>카누 깃발 뽑기 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난이도 중</a:t>
                      </a:r>
                      <a:r>
                        <a:rPr lang="en-US" altLang="ko-KR" sz="900" kern="1200" dirty="0" smtClean="0"/>
                        <a:t>)</a:t>
                      </a:r>
                      <a:r>
                        <a:rPr lang="en-US" altLang="ko-KR" sz="900" kern="1200" baseline="0" dirty="0" smtClean="0"/>
                        <a:t> </a:t>
                      </a: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baseline="0" dirty="0" smtClean="0"/>
                        <a:t>  </a:t>
                      </a:r>
                      <a:r>
                        <a:rPr lang="ko-KR" altLang="en-US" sz="900" kern="1200" dirty="0" smtClean="0"/>
                        <a:t>카누 줄다리기 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난이도 상</a:t>
                      </a:r>
                      <a:r>
                        <a:rPr lang="en-US" altLang="ko-KR" sz="900" kern="1200" dirty="0" smtClean="0"/>
                        <a:t>) 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0" name="그림 1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3851920"/>
            <a:ext cx="1526484" cy="1025776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3016" y="3851920"/>
            <a:ext cx="1512168" cy="102307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44824" y="3851920"/>
            <a:ext cx="1601119" cy="100811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57192" y="3851920"/>
            <a:ext cx="1512168" cy="102450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24" name="표 23"/>
          <p:cNvGraphicFramePr>
            <a:graphicFrameLocks noGrp="1"/>
          </p:cNvGraphicFramePr>
          <p:nvPr>
            <p:extLst/>
          </p:nvPr>
        </p:nvGraphicFramePr>
        <p:xfrm>
          <a:off x="217106" y="5364088"/>
          <a:ext cx="6408711" cy="325071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22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568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294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9340">
                <a:tc>
                  <a:txBody>
                    <a:bodyPr/>
                    <a:lstStyle/>
                    <a:p>
                      <a:pPr marL="0" indent="0" algn="ctr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smtClean="0"/>
                        <a:t>기본구성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28600" indent="-228600" algn="l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1. </a:t>
                      </a:r>
                      <a:r>
                        <a:rPr lang="ko-KR" altLang="en-US" sz="900" kern="1200" dirty="0" smtClean="0"/>
                        <a:t>하우스 투어 </a:t>
                      </a:r>
                      <a:r>
                        <a:rPr lang="en-US" altLang="ko-KR" sz="900" kern="1200" dirty="0" smtClean="0"/>
                        <a:t>(00:00~00:20(20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6</a:t>
                      </a:r>
                      <a:r>
                        <a:rPr lang="ko-KR" altLang="en-US" sz="900" kern="1200" dirty="0" smtClean="0"/>
                        <a:t>층의 </a:t>
                      </a:r>
                      <a:r>
                        <a:rPr lang="ko-KR" altLang="en-US" sz="900" kern="1200" dirty="0" err="1" smtClean="0"/>
                        <a:t>조니워커하우스를</a:t>
                      </a:r>
                      <a:r>
                        <a:rPr lang="ko-KR" altLang="en-US" sz="900" kern="1200" dirty="0" smtClean="0"/>
                        <a:t> 둘러 봅니다</a:t>
                      </a:r>
                      <a:r>
                        <a:rPr lang="en-US" altLang="ko-KR" sz="900" kern="1200" dirty="0" smtClean="0"/>
                        <a:t>!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342">
                <a:tc>
                  <a:txBody>
                    <a:bodyPr/>
                    <a:lstStyle/>
                    <a:p>
                      <a:pPr algn="ctr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err="1" smtClean="0"/>
                        <a:t>초이스</a:t>
                      </a:r>
                      <a:r>
                        <a:rPr lang="en-US" altLang="ko-KR" sz="900" kern="1200" dirty="0" smtClean="0"/>
                        <a:t>1</a:t>
                      </a:r>
                    </a:p>
                    <a:p>
                      <a:pPr algn="ctr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err="1" smtClean="0"/>
                        <a:t>블렌딩</a:t>
                      </a:r>
                      <a:r>
                        <a:rPr lang="ko-KR" altLang="en-US" sz="900" kern="1200" dirty="0" smtClean="0"/>
                        <a:t> </a:t>
                      </a:r>
                      <a:endParaRPr lang="en-US" altLang="ko-KR" sz="900" kern="1200" dirty="0" smtClean="0"/>
                    </a:p>
                    <a:p>
                      <a:pPr algn="ctr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smtClean="0"/>
                        <a:t>클래스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2. </a:t>
                      </a:r>
                      <a:r>
                        <a:rPr lang="ko-KR" altLang="en-US" sz="900" kern="1200" dirty="0" err="1" smtClean="0"/>
                        <a:t>블렌딩</a:t>
                      </a:r>
                      <a:r>
                        <a:rPr lang="ko-KR" altLang="en-US" sz="900" kern="1200" dirty="0" smtClean="0"/>
                        <a:t> 클래스 </a:t>
                      </a:r>
                      <a:r>
                        <a:rPr lang="en-US" altLang="ko-KR" sz="900" kern="1200" dirty="0" smtClean="0"/>
                        <a:t>(00:20~01:10(50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err="1" smtClean="0"/>
                        <a:t>조니워커의</a:t>
                      </a:r>
                      <a:r>
                        <a:rPr lang="ko-KR" altLang="en-US" sz="900" kern="1200" dirty="0" smtClean="0"/>
                        <a:t> 역사를 배우고 </a:t>
                      </a:r>
                      <a:r>
                        <a:rPr lang="en-US" altLang="ko-KR" sz="900" kern="1200" dirty="0" smtClean="0"/>
                        <a:t>5</a:t>
                      </a:r>
                      <a:r>
                        <a:rPr lang="ko-KR" altLang="en-US" sz="900" kern="1200" dirty="0" smtClean="0"/>
                        <a:t>가지의 다양한 </a:t>
                      </a:r>
                      <a:endParaRPr lang="en-US" altLang="ko-KR" sz="900" kern="1200" dirty="0" smtClean="0"/>
                    </a:p>
                    <a:p>
                      <a:pPr marL="171450" indent="-171450" algn="l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smtClean="0"/>
                        <a:t>위스키를 </a:t>
                      </a:r>
                      <a:r>
                        <a:rPr lang="ko-KR" altLang="en-US" sz="900" kern="1200" dirty="0" err="1" smtClean="0"/>
                        <a:t>블라인딩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ko-KR" altLang="en-US" sz="900" kern="1200" dirty="0" err="1" smtClean="0"/>
                        <a:t>테이스팅으로</a:t>
                      </a:r>
                      <a:r>
                        <a:rPr lang="ko-KR" altLang="en-US" sz="900" kern="1200" dirty="0" smtClean="0"/>
                        <a:t> 경험합니다</a:t>
                      </a:r>
                      <a:r>
                        <a:rPr lang="en-US" altLang="ko-KR" sz="900" kern="1200" dirty="0" smtClean="0"/>
                        <a:t>!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342">
                <a:tc>
                  <a:txBody>
                    <a:bodyPr/>
                    <a:lstStyle/>
                    <a:p>
                      <a:pPr algn="ctr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err="1" smtClean="0"/>
                        <a:t>초이스</a:t>
                      </a:r>
                      <a:r>
                        <a:rPr lang="en-US" altLang="ko-KR" sz="900" kern="1200" dirty="0" smtClean="0"/>
                        <a:t>2</a:t>
                      </a:r>
                    </a:p>
                    <a:p>
                      <a:pPr algn="ctr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err="1" smtClean="0"/>
                        <a:t>조니워커</a:t>
                      </a:r>
                      <a:r>
                        <a:rPr lang="ko-KR" altLang="en-US" sz="900" kern="1200" dirty="0" smtClean="0"/>
                        <a:t> 칵테일 </a:t>
                      </a:r>
                      <a:endParaRPr lang="en-US" altLang="ko-KR" sz="900" kern="1200" dirty="0" smtClean="0"/>
                    </a:p>
                    <a:p>
                      <a:pPr algn="ctr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smtClean="0"/>
                        <a:t>클래스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2.</a:t>
                      </a:r>
                      <a:r>
                        <a:rPr lang="ko-KR" altLang="en-US" sz="900" kern="1200" dirty="0" smtClean="0"/>
                        <a:t> 위스키 칵테일 클래스 </a:t>
                      </a:r>
                      <a:r>
                        <a:rPr lang="en-US" altLang="ko-KR" sz="900" kern="1200" dirty="0" smtClean="0"/>
                        <a:t>(00:20~01:20(60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smtClean="0"/>
                        <a:t>총 </a:t>
                      </a: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smtClean="0"/>
                        <a:t>종의 위스키 칵테일을 직접 만들고 즐길 수 </a:t>
                      </a:r>
                      <a:endParaRPr lang="en-US" altLang="ko-KR" sz="900" kern="1200" dirty="0" smtClean="0"/>
                    </a:p>
                    <a:p>
                      <a:pPr marL="171450" indent="-171450" algn="l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smtClean="0"/>
                        <a:t>있습니다</a:t>
                      </a:r>
                      <a:r>
                        <a:rPr lang="en-US" altLang="ko-KR" sz="900" kern="1200" dirty="0" smtClean="0"/>
                        <a:t>!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7344">
                <a:tc>
                  <a:txBody>
                    <a:bodyPr/>
                    <a:lstStyle/>
                    <a:p>
                      <a:pPr algn="ctr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err="1" smtClean="0"/>
                        <a:t>초이스</a:t>
                      </a:r>
                      <a:r>
                        <a:rPr lang="en-US" altLang="ko-KR" sz="900" kern="1200" dirty="0" smtClean="0"/>
                        <a:t>3</a:t>
                      </a:r>
                    </a:p>
                    <a:p>
                      <a:pPr algn="ctr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칵테일</a:t>
                      </a:r>
                      <a:r>
                        <a:rPr lang="en-US" altLang="ko-KR" sz="900" kern="1200" dirty="0" smtClean="0"/>
                        <a:t>&amp;</a:t>
                      </a:r>
                      <a:r>
                        <a:rPr lang="ko-KR" altLang="en-US" sz="900" kern="1200" dirty="0" err="1" smtClean="0"/>
                        <a:t>캐쥬얼</a:t>
                      </a:r>
                      <a:r>
                        <a:rPr lang="ko-KR" altLang="en-US" sz="900" kern="1200" dirty="0" smtClean="0"/>
                        <a:t> </a:t>
                      </a:r>
                      <a:endParaRPr lang="en-US" altLang="ko-KR" sz="900" kern="1200" dirty="0" smtClean="0"/>
                    </a:p>
                    <a:p>
                      <a:pPr algn="ctr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err="1" smtClean="0"/>
                        <a:t>다이닝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2.DISTILLERY</a:t>
                      </a:r>
                      <a:r>
                        <a:rPr lang="ko-KR" altLang="en-US" sz="900" kern="1200" dirty="0" smtClean="0"/>
                        <a:t>바 즐기기 </a:t>
                      </a:r>
                      <a:r>
                        <a:rPr lang="en-US" altLang="ko-KR" sz="900" kern="1200" dirty="0" smtClean="0"/>
                        <a:t>(00:20~01:20</a:t>
                      </a:r>
                    </a:p>
                    <a:p>
                      <a:pPr algn="l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(60</a:t>
                      </a:r>
                      <a:r>
                        <a:rPr lang="ko-KR" altLang="en-US" sz="900" kern="1200" dirty="0" smtClean="0"/>
                        <a:t>분 이상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A.</a:t>
                      </a:r>
                      <a:r>
                        <a:rPr lang="ko-KR" altLang="en-US" sz="900" kern="1200" dirty="0" smtClean="0"/>
                        <a:t>칵테일 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잔</a:t>
                      </a:r>
                      <a:r>
                        <a:rPr lang="en-US" altLang="ko-KR" sz="900" kern="1200" dirty="0" smtClean="0"/>
                        <a:t>+</a:t>
                      </a:r>
                      <a:r>
                        <a:rPr lang="ko-KR" altLang="en-US" sz="900" kern="1200" dirty="0" err="1" smtClean="0"/>
                        <a:t>오향장육</a:t>
                      </a:r>
                      <a:r>
                        <a:rPr lang="en-US" altLang="ko-KR" sz="900" kern="1200" dirty="0" smtClean="0"/>
                        <a:t>+</a:t>
                      </a:r>
                      <a:r>
                        <a:rPr lang="ko-KR" altLang="en-US" sz="900" kern="1200" dirty="0" smtClean="0"/>
                        <a:t>감자튀김</a:t>
                      </a:r>
                      <a:endParaRPr lang="en-US" altLang="ko-KR" sz="900" kern="1200" dirty="0" smtClean="0"/>
                    </a:p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B.</a:t>
                      </a:r>
                      <a:r>
                        <a:rPr lang="ko-KR" altLang="en-US" sz="900" kern="1200" dirty="0" smtClean="0"/>
                        <a:t>칵테일 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잔</a:t>
                      </a:r>
                      <a:r>
                        <a:rPr lang="en-US" altLang="ko-KR" sz="900" kern="1200" dirty="0" smtClean="0"/>
                        <a:t>+</a:t>
                      </a:r>
                      <a:r>
                        <a:rPr lang="ko-KR" altLang="en-US" sz="900" kern="1200" dirty="0" smtClean="0"/>
                        <a:t>감자튀김</a:t>
                      </a:r>
                      <a:r>
                        <a:rPr lang="en-US" altLang="ko-KR" sz="900" kern="1200" dirty="0" smtClean="0"/>
                        <a:t>+</a:t>
                      </a:r>
                      <a:r>
                        <a:rPr lang="ko-KR" altLang="en-US" sz="900" kern="1200" dirty="0" err="1" smtClean="0"/>
                        <a:t>파스타</a:t>
                      </a:r>
                      <a:r>
                        <a:rPr lang="en-US" altLang="ko-KR" sz="900" kern="1200" dirty="0" smtClean="0"/>
                        <a:t>+</a:t>
                      </a:r>
                      <a:r>
                        <a:rPr lang="ko-KR" altLang="en-US" sz="900" kern="1200" dirty="0" err="1" smtClean="0"/>
                        <a:t>참스테이크</a:t>
                      </a:r>
                      <a:endParaRPr lang="en-US" altLang="ko-KR" sz="900" kern="1200" dirty="0" smtClean="0"/>
                    </a:p>
                    <a:p>
                      <a:pPr marL="0" indent="0" algn="l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C.</a:t>
                      </a:r>
                      <a:r>
                        <a:rPr lang="ko-KR" altLang="en-US" sz="900" kern="1200" dirty="0" smtClean="0"/>
                        <a:t>칵테일 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잔</a:t>
                      </a:r>
                      <a:r>
                        <a:rPr lang="en-US" altLang="ko-KR" sz="900" kern="1200" dirty="0" smtClean="0"/>
                        <a:t>+</a:t>
                      </a:r>
                      <a:r>
                        <a:rPr lang="ko-KR" altLang="en-US" sz="900" kern="1200" dirty="0" smtClean="0"/>
                        <a:t>감자튀김</a:t>
                      </a:r>
                      <a:r>
                        <a:rPr lang="en-US" altLang="ko-KR" sz="900" kern="1200" dirty="0" smtClean="0"/>
                        <a:t>+</a:t>
                      </a:r>
                      <a:r>
                        <a:rPr lang="ko-KR" altLang="en-US" sz="900" kern="1200" dirty="0" err="1" smtClean="0"/>
                        <a:t>파스타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ko-KR" altLang="en-US" sz="900" kern="1200" dirty="0" err="1" smtClean="0"/>
                        <a:t>찹스테이크</a:t>
                      </a:r>
                      <a:r>
                        <a:rPr lang="en-US" altLang="ko-KR" sz="900" kern="1200" dirty="0" smtClean="0"/>
                        <a:t>+</a:t>
                      </a:r>
                      <a:r>
                        <a:rPr lang="ko-KR" altLang="en-US" sz="900" kern="1200" dirty="0" smtClean="0"/>
                        <a:t>오징어버터구이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7344">
                <a:tc>
                  <a:txBody>
                    <a:bodyPr/>
                    <a:lstStyle/>
                    <a:p>
                      <a:pPr algn="ctr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err="1" smtClean="0"/>
                        <a:t>초이스</a:t>
                      </a:r>
                      <a:r>
                        <a:rPr lang="en-US" altLang="ko-KR" sz="900" kern="1200" dirty="0" smtClean="0"/>
                        <a:t>4</a:t>
                      </a:r>
                    </a:p>
                    <a:p>
                      <a:pPr algn="ctr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위스키</a:t>
                      </a:r>
                      <a:r>
                        <a:rPr lang="en-US" altLang="ko-KR" sz="900" kern="1200" dirty="0" smtClean="0"/>
                        <a:t>&amp;</a:t>
                      </a:r>
                      <a:r>
                        <a:rPr lang="ko-KR" altLang="en-US" sz="900" kern="1200" dirty="0" err="1" smtClean="0"/>
                        <a:t>다이닝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2.VIP</a:t>
                      </a:r>
                      <a:r>
                        <a:rPr lang="ko-KR" altLang="en-US" sz="900" kern="1200" dirty="0" smtClean="0"/>
                        <a:t>라운지에서 디너 </a:t>
                      </a:r>
                      <a:r>
                        <a:rPr lang="en-US" altLang="ko-KR" sz="900" kern="1200" dirty="0" smtClean="0"/>
                        <a:t>(00:20~01:20</a:t>
                      </a:r>
                    </a:p>
                    <a:p>
                      <a:pPr algn="l" defTabSz="914400" rtl="0" eaLnBrk="1" latinLnBrk="1" hangingPunct="1">
                        <a:buFontTx/>
                        <a:buNone/>
                      </a:pPr>
                      <a:r>
                        <a:rPr lang="en-US" altLang="ko-KR" sz="900" kern="1200" dirty="0" smtClean="0"/>
                        <a:t>(60</a:t>
                      </a:r>
                      <a:r>
                        <a:rPr lang="ko-KR" altLang="en-US" sz="900" kern="1200" dirty="0" smtClean="0"/>
                        <a:t>분 이상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indent="-171450" algn="l" defTabSz="914400" rtl="0" eaLnBrk="1" latinLnBrk="1" hangingPunct="1">
                        <a:buFontTx/>
                        <a:buNone/>
                      </a:pPr>
                      <a:r>
                        <a:rPr lang="ko-KR" altLang="en-US" sz="900" kern="1200" dirty="0" smtClean="0"/>
                        <a:t>디너 코스 요리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en-US" altLang="ko-KR" sz="900" kern="1200" dirty="0" smtClean="0"/>
                        <a:t>5</a:t>
                      </a:r>
                      <a:r>
                        <a:rPr lang="ko-KR" altLang="en-US" sz="900" kern="1200" dirty="0" smtClean="0"/>
                        <a:t>가지 정찬</a:t>
                      </a:r>
                      <a:r>
                        <a:rPr lang="en-US" altLang="ko-KR" sz="900" kern="1200" dirty="0" smtClean="0"/>
                        <a:t>+</a:t>
                      </a:r>
                      <a:r>
                        <a:rPr lang="ko-KR" altLang="en-US" sz="900" kern="1200" dirty="0" smtClean="0"/>
                        <a:t>칵테일 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잔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1770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301208" y="8748464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11560"/>
            <a:ext cx="2937022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자연에 집중하는 시간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철새투어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-243408" y="5228637"/>
            <a:ext cx="3953647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낭만디너</a:t>
            </a:r>
            <a:r>
              <a:rPr kumimoji="0" lang="en-US" altLang="ko-KR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, </a:t>
            </a: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팝업레스토랑</a:t>
            </a: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/>
          </p:nvPr>
        </p:nvGraphicFramePr>
        <p:xfrm>
          <a:off x="188640" y="971601"/>
          <a:ext cx="6480720" cy="305844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1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224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9524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프로그램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내 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759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AutoNum type="arabicPeriod"/>
                      </a:pPr>
                      <a:r>
                        <a:rPr lang="ko-KR" altLang="en-US" sz="900" kern="1200" dirty="0" smtClean="0"/>
                        <a:t>철새 투어 소개 </a:t>
                      </a:r>
                      <a:r>
                        <a:rPr lang="en-US" altLang="ko-KR" sz="900" kern="1200" dirty="0" smtClean="0"/>
                        <a:t>(00:00~00:10(10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가이드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목적 소개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카풀</a:t>
                      </a:r>
                      <a:r>
                        <a:rPr lang="ko-KR" altLang="en-US" sz="900" kern="1200" dirty="0" smtClean="0"/>
                        <a:t> 인원 구성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관찰 주의사항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996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2. </a:t>
                      </a:r>
                      <a:r>
                        <a:rPr lang="ko-KR" altLang="en-US" sz="900" kern="1200" dirty="0" smtClean="0"/>
                        <a:t>관찰 장비 안내 </a:t>
                      </a:r>
                      <a:r>
                        <a:rPr lang="en-US" altLang="ko-KR" sz="900" kern="1200" dirty="0" smtClean="0"/>
                        <a:t>(00:10~00:20(10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쌍안경 배분 후 사용법 안내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쌍안경과 </a:t>
                      </a:r>
                      <a:r>
                        <a:rPr lang="ko-KR" altLang="en-US" sz="900" kern="1200" dirty="0" err="1" smtClean="0"/>
                        <a:t>스마트폰을</a:t>
                      </a:r>
                      <a:r>
                        <a:rPr lang="ko-KR" altLang="en-US" sz="900" kern="1200" dirty="0" smtClean="0"/>
                        <a:t> 이용한 촬영법 안내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4221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3.</a:t>
                      </a:r>
                      <a:r>
                        <a:rPr lang="ko-KR" altLang="en-US" sz="900" kern="1200" dirty="0" smtClean="0"/>
                        <a:t> </a:t>
                      </a: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차 지점 관찰 </a:t>
                      </a:r>
                      <a:r>
                        <a:rPr lang="en-US" altLang="ko-KR" sz="900" kern="1200" dirty="0" smtClean="0"/>
                        <a:t>(00:20~01:00(40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지역의 철새 소개와 관찰 </a:t>
                      </a:r>
                      <a:r>
                        <a:rPr lang="ko-KR" altLang="en-US" sz="900" kern="1200" dirty="0" err="1" smtClean="0"/>
                        <a:t>목표종</a:t>
                      </a:r>
                      <a:r>
                        <a:rPr lang="ko-KR" altLang="en-US" sz="900" kern="1200" dirty="0" smtClean="0"/>
                        <a:t> 설명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팀별</a:t>
                      </a:r>
                      <a:r>
                        <a:rPr lang="ko-KR" altLang="en-US" sz="900" kern="1200" dirty="0" smtClean="0"/>
                        <a:t> 철새 관찰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1107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4. 2</a:t>
                      </a:r>
                      <a:r>
                        <a:rPr lang="ko-KR" altLang="en-US" sz="900" kern="1200" dirty="0" smtClean="0"/>
                        <a:t>차 지점 이동 </a:t>
                      </a:r>
                      <a:r>
                        <a:rPr lang="en-US" altLang="ko-KR" sz="900" kern="1200" dirty="0" smtClean="0"/>
                        <a:t>(01:00~01:40(40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휴식</a:t>
                      </a:r>
                      <a:r>
                        <a:rPr lang="en-US" altLang="ko-KR" sz="900" kern="1200" dirty="0" smtClean="0"/>
                        <a:t>&amp;</a:t>
                      </a:r>
                      <a:r>
                        <a:rPr lang="ko-KR" altLang="en-US" sz="900" kern="1200" dirty="0" smtClean="0"/>
                        <a:t>간식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790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5. 2</a:t>
                      </a:r>
                      <a:r>
                        <a:rPr lang="ko-KR" altLang="en-US" sz="900" kern="1200" dirty="0" smtClean="0"/>
                        <a:t>차 지점 관찰 활동 </a:t>
                      </a:r>
                      <a:r>
                        <a:rPr lang="en-US" altLang="ko-KR" sz="900" kern="1200" dirty="0" smtClean="0"/>
                        <a:t>(01:40~02:20(40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지역의 철새 소개와 관찰 </a:t>
                      </a:r>
                      <a:r>
                        <a:rPr lang="ko-KR" altLang="en-US" sz="900" kern="1200" dirty="0" err="1" smtClean="0"/>
                        <a:t>목표종</a:t>
                      </a:r>
                      <a:r>
                        <a:rPr lang="ko-KR" altLang="en-US" sz="900" kern="1200" dirty="0" smtClean="0"/>
                        <a:t> 설명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/>
                        <a:t>팀별</a:t>
                      </a:r>
                      <a:r>
                        <a:rPr lang="ko-KR" altLang="en-US" sz="900" kern="1200" dirty="0" smtClean="0"/>
                        <a:t> 철새 관찰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7835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</a:pPr>
                      <a:r>
                        <a:rPr lang="en-US" altLang="ko-KR" sz="900" kern="1200" dirty="0" smtClean="0"/>
                        <a:t>6. </a:t>
                      </a:r>
                      <a:r>
                        <a:rPr lang="ko-KR" altLang="en-US" sz="900" kern="1200" dirty="0" smtClean="0"/>
                        <a:t>관찰 리뷰 </a:t>
                      </a:r>
                      <a:r>
                        <a:rPr lang="en-US" altLang="ko-KR" sz="900" kern="1200" dirty="0" smtClean="0"/>
                        <a:t>(02:20~03:00(40</a:t>
                      </a:r>
                      <a:r>
                        <a:rPr lang="ko-KR" altLang="en-US" sz="900" kern="1200" dirty="0" smtClean="0"/>
                        <a:t>분</a:t>
                      </a:r>
                      <a:r>
                        <a:rPr lang="en-US" altLang="ko-KR" sz="900" kern="1200" dirty="0" smtClean="0"/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관찰 새 종류 정리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관찰 소감 공유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사진 콘테스트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단체</a:t>
                      </a:r>
                      <a:r>
                        <a:rPr lang="en-US" altLang="ko-KR" sz="900" kern="1200" dirty="0" smtClean="0"/>
                        <a:t>&amp;</a:t>
                      </a:r>
                      <a:r>
                        <a:rPr lang="ko-KR" altLang="en-US" sz="900" kern="1200" dirty="0" smtClean="0"/>
                        <a:t>개인 기념 사진</a:t>
                      </a:r>
                      <a:endParaRPr lang="en-US" altLang="ko-KR" sz="900" kern="1200" dirty="0" smtClean="0"/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개인별 관찰 </a:t>
                      </a:r>
                      <a:r>
                        <a:rPr lang="ko-KR" altLang="en-US" sz="900" kern="1200" dirty="0" err="1" smtClean="0"/>
                        <a:t>컨셉</a:t>
                      </a:r>
                      <a:r>
                        <a:rPr lang="ko-KR" altLang="en-US" sz="900" kern="1200" dirty="0" smtClean="0"/>
                        <a:t> 사진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7" name="그림 1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640" y="4140072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7192" y="4139952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01008" y="4139952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5" name="그림 2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44824" y="4139952"/>
            <a:ext cx="1512168" cy="10800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graphicFrame>
        <p:nvGraphicFramePr>
          <p:cNvPr id="29" name="표 28"/>
          <p:cNvGraphicFramePr>
            <a:graphicFrameLocks noGrp="1"/>
          </p:cNvGraphicFramePr>
          <p:nvPr>
            <p:extLst/>
          </p:nvPr>
        </p:nvGraphicFramePr>
        <p:xfrm>
          <a:off x="203154" y="5580113"/>
          <a:ext cx="6480720" cy="18046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9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71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0485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프로그램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내 용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0485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소개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(00:00~00:10(10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셰프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오늘의 코스 소개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145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코스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서빙</a:t>
                      </a:r>
                      <a:r>
                        <a:rPr lang="en-US" altLang="ko-KR" sz="9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00:10~01:00(50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와인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잔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전식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본식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422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공연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(01:00~01:20(20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샹송 공연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638"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코스 </a:t>
                      </a:r>
                      <a:r>
                        <a:rPr lang="ko-KR" altLang="en-US" sz="90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서빙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(01:20~01:30(10</a:t>
                      </a: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분</a:t>
                      </a:r>
                      <a:r>
                        <a:rPr lang="en-US" altLang="ko-KR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후식</a:t>
                      </a:r>
                      <a:endParaRPr lang="en-US" altLang="ko-KR" sz="9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0" name="그림 29"/>
          <p:cNvPicPr>
            <a:picLocks noChangeAspect="1"/>
          </p:cNvPicPr>
          <p:nvPr/>
        </p:nvPicPr>
        <p:blipFill>
          <a:blip r:embed="rId6" cstate="print"/>
          <a:srcRect l="20238" b="25532"/>
          <a:stretch>
            <a:fillRect/>
          </a:stretch>
        </p:blipFill>
        <p:spPr>
          <a:xfrm>
            <a:off x="188640" y="7596337"/>
            <a:ext cx="1512168" cy="10801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2" name="그림 3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7192" y="7596336"/>
            <a:ext cx="1512168" cy="108012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01008" y="7596336"/>
            <a:ext cx="1512168" cy="10801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844824" y="7596336"/>
            <a:ext cx="1512167" cy="1080119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157688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2"/>
          </p:nvPr>
        </p:nvSpPr>
        <p:spPr>
          <a:xfrm>
            <a:off x="5285184" y="8765687"/>
            <a:ext cx="1600200" cy="486833"/>
          </a:xfrm>
        </p:spPr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48D27-6122-49BD-8FF1-8EA2358648D9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0504" y="214092"/>
            <a:ext cx="6508856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과정 및 구성 내용 </a:t>
            </a:r>
            <a:r>
              <a:rPr kumimoji="0" lang="en-US" altLang="ko-K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타이포_팩토리 M" pitchFamily="18" charset="-127"/>
                <a:ea typeface="타이포_팩토리 M" pitchFamily="18" charset="-127"/>
                <a:cs typeface="+mn-cs"/>
              </a:rPr>
              <a:t>– Outdoor </a:t>
            </a:r>
            <a:endParaRPr kumimoji="0" lang="ko-KR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타이포_팩토리 M" pitchFamily="18" charset="-127"/>
              <a:ea typeface="타이포_팩토리 M" pitchFamily="18" charset="-127"/>
              <a:cs typeface="+mn-cs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285943" y="611560"/>
            <a:ext cx="1771639" cy="333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796925" algn="l"/>
              </a:tabLst>
              <a:defRPr/>
            </a:pPr>
            <a:r>
              <a:rPr kumimoji="0" lang="ko-KR" altLang="en-US" sz="1200" b="0" i="0" u="none" strike="noStrike" kern="1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□ 통나무 집 짓기</a:t>
            </a:r>
          </a:p>
        </p:txBody>
      </p:sp>
      <p:graphicFrame>
        <p:nvGraphicFramePr>
          <p:cNvPr id="16" name="표 15"/>
          <p:cNvGraphicFramePr>
            <a:graphicFrameLocks noGrp="1"/>
          </p:cNvGraphicFramePr>
          <p:nvPr>
            <p:extLst/>
          </p:nvPr>
        </p:nvGraphicFramePr>
        <p:xfrm>
          <a:off x="188640" y="971600"/>
          <a:ext cx="6480720" cy="49685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614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19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프로그램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내 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과정안내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박</a:t>
                      </a:r>
                      <a:r>
                        <a:rPr lang="en-US" altLang="ko-KR" sz="900" kern="1200" dirty="0" smtClean="0"/>
                        <a:t>2</a:t>
                      </a:r>
                      <a:r>
                        <a:rPr lang="ko-KR" altLang="en-US" sz="900" kern="1200" dirty="0" smtClean="0"/>
                        <a:t>일 과정의 전체적인 일정 및 과정에 대하여 안내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Ice Breaking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신나는 게임과 함께 마음을 열고 즐겁게 시작</a:t>
                      </a:r>
                      <a:r>
                        <a:rPr lang="en-US" altLang="ko-KR" sz="900" kern="1200" dirty="0" smtClean="0"/>
                        <a:t>!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안전교육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안전장구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헬멧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장갑</a:t>
                      </a:r>
                      <a:r>
                        <a:rPr lang="en-US" altLang="ko-KR" sz="900" kern="1200" dirty="0" smtClean="0"/>
                        <a:t>)</a:t>
                      </a:r>
                      <a:r>
                        <a:rPr lang="ko-KR" altLang="en-US" sz="900" kern="1200" dirty="0" smtClean="0"/>
                        <a:t>착용 및 통나무집 짓기 설명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안전교육을 실시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역할분담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조립 도면 확인 및 조별 역할분담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자재 정리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자재 정리 정돈 및 통나무 집 바닥 정리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외벽 만들기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1</a:t>
                      </a:r>
                      <a:r>
                        <a:rPr lang="ko-KR" altLang="en-US" sz="900" kern="1200" dirty="0" smtClean="0"/>
                        <a:t>단</a:t>
                      </a:r>
                      <a:r>
                        <a:rPr lang="en-US" altLang="ko-KR" sz="900" kern="1200" dirty="0" smtClean="0"/>
                        <a:t>, 2</a:t>
                      </a:r>
                      <a:r>
                        <a:rPr lang="ko-KR" altLang="en-US" sz="900" kern="1200" dirty="0" smtClean="0"/>
                        <a:t>단 벽면 만들기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2047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벽면</a:t>
                      </a:r>
                      <a:r>
                        <a:rPr lang="en-US" altLang="ko-KR" sz="900" kern="1200" baseline="0" dirty="0" smtClean="0"/>
                        <a:t> </a:t>
                      </a:r>
                      <a:r>
                        <a:rPr lang="en-US" altLang="ko-KR" sz="900" kern="1200" dirty="0" smtClean="0"/>
                        <a:t>(</a:t>
                      </a:r>
                      <a:r>
                        <a:rPr lang="ko-KR" altLang="en-US" sz="900" kern="1200" dirty="0" smtClean="0"/>
                        <a:t>볼트</a:t>
                      </a:r>
                      <a:r>
                        <a:rPr lang="en-US" altLang="ko-KR" sz="900" kern="1200" dirty="0" smtClean="0"/>
                        <a:t>/</a:t>
                      </a:r>
                      <a:r>
                        <a:rPr lang="ko-KR" altLang="en-US" sz="900" kern="1200" dirty="0" smtClean="0"/>
                        <a:t>너트</a:t>
                      </a:r>
                      <a:r>
                        <a:rPr lang="en-US" altLang="ko-KR" sz="900" kern="1200" dirty="0" smtClean="0"/>
                        <a:t>)</a:t>
                      </a:r>
                      <a:r>
                        <a:rPr lang="ko-KR" altLang="en-US" sz="900" kern="1200" dirty="0" smtClean="0"/>
                        <a:t>결합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볼트와 너트를 이용하여 통나무 조각 조작을 결합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조립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en-US" altLang="ko-KR" sz="900" kern="1200" dirty="0" smtClean="0"/>
                        <a:t>3</a:t>
                      </a:r>
                      <a:r>
                        <a:rPr lang="ko-KR" altLang="en-US" sz="900" kern="1200" dirty="0" smtClean="0"/>
                        <a:t>단 벽면 조립 및 중간 보</a:t>
                      </a:r>
                      <a:r>
                        <a:rPr lang="en-US" altLang="ko-KR" sz="900" kern="1200" dirty="0" smtClean="0"/>
                        <a:t>, </a:t>
                      </a:r>
                      <a:r>
                        <a:rPr lang="ko-KR" altLang="en-US" sz="900" kern="1200" dirty="0" smtClean="0"/>
                        <a:t>대들보 조립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047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간식 먹기 복불 복 게임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간식 먹기 복불 복 게임 한판 </a:t>
                      </a:r>
                      <a:r>
                        <a:rPr lang="en-US" altLang="ko-KR" sz="900" kern="1200" dirty="0" smtClean="0"/>
                        <a:t>: </a:t>
                      </a:r>
                      <a:r>
                        <a:rPr lang="ko-KR" altLang="en-US" sz="900" kern="1200" dirty="0" smtClean="0"/>
                        <a:t>휴식 시간 겸 간식 먹기 복불 복 게임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휴식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복 불복 순위에 따른 간식 쟁탈전 우승</a:t>
                      </a:r>
                      <a:r>
                        <a:rPr lang="en-US" altLang="ko-KR" sz="900" kern="1200" dirty="0" smtClean="0"/>
                        <a:t>! </a:t>
                      </a:r>
                      <a:r>
                        <a:rPr lang="ko-KR" altLang="en-US" sz="900" kern="1200" dirty="0" smtClean="0"/>
                        <a:t>시원한 수박과 함께하는 휴식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2047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지붕 조립 및 내부</a:t>
                      </a:r>
                      <a:endParaRPr lang="en-US" altLang="ko-KR" sz="900" kern="1200" dirty="0" smtClean="0"/>
                    </a:p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900" kern="1200" dirty="0" smtClean="0"/>
                        <a:t> 안전장치 체결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지붕 조립 및 내부 안전장치 체결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조립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내부 침대 조립 및 출입문 처마 조립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설치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바닥 매트 깔기 및 내부 조명등 설치</a:t>
                      </a:r>
                      <a:r>
                        <a:rPr lang="en-US" altLang="ko-KR" sz="900" kern="1200" dirty="0" smtClean="0"/>
                        <a:t>.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완성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팀 깃발 만들기를 끝으로 통나무 집 완성</a:t>
                      </a:r>
                      <a:r>
                        <a:rPr lang="en-US" altLang="ko-KR" sz="900" kern="1200" dirty="0" smtClean="0"/>
                        <a:t>!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2493">
                <a:tc>
                  <a:txBody>
                    <a:bodyPr/>
                    <a:lstStyle/>
                    <a:p>
                      <a:pPr marL="0" indent="-8001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최종모습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-80010" algn="l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ko-KR" altLang="en-US" sz="900" kern="1200" dirty="0" smtClean="0"/>
                        <a:t>통나무 집 완성</a:t>
                      </a:r>
                      <a:endParaRPr lang="ko-KR" altLang="en-US" sz="9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435" marR="51435" marT="60960" marB="60960" anchor="ctr">
                    <a:lnL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pic>
        <p:nvPicPr>
          <p:cNvPr id="24" name="그림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8616" y="6156176"/>
            <a:ext cx="1561584" cy="112089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6" name="그림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72208" y="6156176"/>
            <a:ext cx="1556792" cy="11208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3768" y="6156176"/>
            <a:ext cx="1556792" cy="11208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6" name="그림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12568" y="6156176"/>
            <a:ext cx="1556792" cy="11208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7" name="그림 3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8616" y="7524328"/>
            <a:ext cx="1556792" cy="11208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8" name="그림 3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872208" y="7524328"/>
            <a:ext cx="1556792" cy="11208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39" name="그림 3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83768" y="7524328"/>
            <a:ext cx="1556792" cy="11208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40" name="그림 3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112568" y="7524328"/>
            <a:ext cx="1556792" cy="112089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5676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3606</Words>
  <Application>Microsoft Office PowerPoint</Application>
  <PresentationFormat>화면 슬라이드 쇼(4:3)</PresentationFormat>
  <Paragraphs>714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7" baseType="lpstr">
      <vt:lpstr>맑은 고딕</vt:lpstr>
      <vt:lpstr>타이포_팩토리 M</vt:lpstr>
      <vt:lpstr>Arial</vt:lpstr>
      <vt:lpstr>Calibri</vt:lpstr>
      <vt:lpstr>Calibri 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김상욱</dc:creator>
  <cp:lastModifiedBy>김상욱</cp:lastModifiedBy>
  <cp:revision>2</cp:revision>
  <dcterms:created xsi:type="dcterms:W3CDTF">2017-01-31T09:41:53Z</dcterms:created>
  <dcterms:modified xsi:type="dcterms:W3CDTF">2017-01-31T09:48:00Z</dcterms:modified>
</cp:coreProperties>
</file>