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44" d="100"/>
          <a:sy n="44" d="100"/>
        </p:scale>
        <p:origin x="2046" y="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8948-1CBD-47D4-A9C7-AE30CDD8C223}" type="datetimeFigureOut">
              <a:rPr lang="ko-KR" altLang="en-US" smtClean="0"/>
              <a:t>2017-01-31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899-D430-4192-8791-593A4E717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3206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8948-1CBD-47D4-A9C7-AE30CDD8C223}" type="datetimeFigureOut">
              <a:rPr lang="ko-KR" altLang="en-US" smtClean="0"/>
              <a:t>2017-01-31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899-D430-4192-8791-593A4E717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342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8948-1CBD-47D4-A9C7-AE30CDD8C223}" type="datetimeFigureOut">
              <a:rPr lang="ko-KR" altLang="en-US" smtClean="0"/>
              <a:t>2017-01-31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899-D430-4192-8791-593A4E717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5133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C6B8-7F39-447F-AE30-A6EFBC7A3EC3}" type="datetime1">
              <a:rPr lang="ko-KR" altLang="en-US" smtClean="0"/>
              <a:pPr/>
              <a:t>2017-01-31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5285184" y="8748464"/>
            <a:ext cx="1600200" cy="486833"/>
          </a:xfrm>
        </p:spPr>
        <p:txBody>
          <a:bodyPr/>
          <a:lstStyle/>
          <a:p>
            <a:fld id="{EA848D27-6122-49BD-8FF1-8EA235864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7" name="Picture 64" descr="2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lum contrast="-20000"/>
          </a:blip>
          <a:stretch>
            <a:fillRect/>
          </a:stretch>
        </p:blipFill>
        <p:spPr bwMode="auto">
          <a:xfrm>
            <a:off x="1" y="5040560"/>
            <a:ext cx="6858000" cy="406794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bject 3"/>
          <p:cNvSpPr/>
          <p:nvPr userDrawn="1"/>
        </p:nvSpPr>
        <p:spPr>
          <a:xfrm>
            <a:off x="217668" y="208540"/>
            <a:ext cx="6500632" cy="432048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3999" y="0"/>
                </a:moveTo>
                <a:lnTo>
                  <a:pt x="0" y="0"/>
                </a:lnTo>
                <a:lnTo>
                  <a:pt x="0" y="6857998"/>
                </a:lnTo>
                <a:lnTo>
                  <a:pt x="9143999" y="6857998"/>
                </a:lnTo>
                <a:lnTo>
                  <a:pt x="9143999" y="0"/>
                </a:lnTo>
                <a:close/>
              </a:path>
            </a:pathLst>
          </a:custGeom>
          <a:solidFill>
            <a:srgbClr val="000000">
              <a:alpha val="6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직사각형 8"/>
          <p:cNvSpPr/>
          <p:nvPr userDrawn="1"/>
        </p:nvSpPr>
        <p:spPr>
          <a:xfrm>
            <a:off x="152400" y="179512"/>
            <a:ext cx="6545580" cy="432048"/>
          </a:xfrm>
          <a:prstGeom prst="rect">
            <a:avLst/>
          </a:prstGeom>
          <a:solidFill>
            <a:srgbClr val="462178"/>
          </a:solidFill>
        </p:spPr>
        <p:txBody>
          <a:bodyPr wrap="square" lIns="0" tIns="0" rIns="0" bIns="0" rtlCol="0" anchor="ctr"/>
          <a:lstStyle/>
          <a:p>
            <a:pPr algn="ctr"/>
            <a:endParaRPr lang="ko-KR" altLang="en-US" dirty="0"/>
          </a:p>
        </p:txBody>
      </p:sp>
      <p:sp>
        <p:nvSpPr>
          <p:cNvPr id="14" name="직사각형 13"/>
          <p:cNvSpPr/>
          <p:nvPr userDrawn="1"/>
        </p:nvSpPr>
        <p:spPr>
          <a:xfrm>
            <a:off x="159495" y="197162"/>
            <a:ext cx="6555629" cy="400110"/>
          </a:xfrm>
          <a:prstGeom prst="rect">
            <a:avLst/>
          </a:prstGeom>
          <a:gradFill rotWithShape="1">
            <a:gsLst>
              <a:gs pos="0">
                <a:srgbClr val="FFFFFF">
                  <a:alpha val="16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 w="28575" cap="rnd" algn="ctr">
            <a:noFill/>
            <a:prstDash val="sysDot"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marL="0" algn="ctr" defTabSz="914400" rtl="0" eaLnBrk="1" latinLnBrk="1" hangingPunct="1"/>
            <a:endParaRPr lang="ko-KR" altLang="en-US" sz="2000" b="1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6021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8948-1CBD-47D4-A9C7-AE30CDD8C223}" type="datetimeFigureOut">
              <a:rPr lang="ko-KR" altLang="en-US" smtClean="0"/>
              <a:t>2017-01-31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899-D430-4192-8791-593A4E717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0493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8948-1CBD-47D4-A9C7-AE30CDD8C223}" type="datetimeFigureOut">
              <a:rPr lang="ko-KR" altLang="en-US" smtClean="0"/>
              <a:t>2017-01-31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899-D430-4192-8791-593A4E717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0201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8948-1CBD-47D4-A9C7-AE30CDD8C223}" type="datetimeFigureOut">
              <a:rPr lang="ko-KR" altLang="en-US" smtClean="0"/>
              <a:t>2017-01-31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899-D430-4192-8791-593A4E717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4705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8948-1CBD-47D4-A9C7-AE30CDD8C223}" type="datetimeFigureOut">
              <a:rPr lang="ko-KR" altLang="en-US" smtClean="0"/>
              <a:t>2017-01-31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899-D430-4192-8791-593A4E717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570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8948-1CBD-47D4-A9C7-AE30CDD8C223}" type="datetimeFigureOut">
              <a:rPr lang="ko-KR" altLang="en-US" smtClean="0"/>
              <a:t>2017-01-31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899-D430-4192-8791-593A4E717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4763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8948-1CBD-47D4-A9C7-AE30CDD8C223}" type="datetimeFigureOut">
              <a:rPr lang="ko-KR" altLang="en-US" smtClean="0"/>
              <a:t>2017-01-31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899-D430-4192-8791-593A4E717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3982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8948-1CBD-47D4-A9C7-AE30CDD8C223}" type="datetimeFigureOut">
              <a:rPr lang="ko-KR" altLang="en-US" smtClean="0"/>
              <a:t>2017-01-31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899-D430-4192-8791-593A4E717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8062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8948-1CBD-47D4-A9C7-AE30CDD8C223}" type="datetimeFigureOut">
              <a:rPr lang="ko-KR" altLang="en-US" smtClean="0"/>
              <a:t>2017-01-31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899-D430-4192-8791-593A4E717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6831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8948-1CBD-47D4-A9C7-AE30CDD8C223}" type="datetimeFigureOut">
              <a:rPr lang="ko-KR" altLang="en-US" smtClean="0"/>
              <a:t>2017-01-31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CE899-D430-4192-8791-593A4E717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8061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54"/>
          <p:cNvGrpSpPr/>
          <p:nvPr/>
        </p:nvGrpSpPr>
        <p:grpSpPr>
          <a:xfrm>
            <a:off x="223279" y="1115690"/>
            <a:ext cx="6408737" cy="7272734"/>
            <a:chOff x="392877" y="2428868"/>
            <a:chExt cx="4107686" cy="2571768"/>
          </a:xfrm>
        </p:grpSpPr>
        <p:sp>
          <p:nvSpPr>
            <p:cNvPr id="3" name="직사각형 2"/>
            <p:cNvSpPr/>
            <p:nvPr/>
          </p:nvSpPr>
          <p:spPr>
            <a:xfrm>
              <a:off x="392877" y="4931129"/>
              <a:ext cx="4106878" cy="69507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 w="3175">
                  <a:solidFill>
                    <a:schemeClr val="tx1"/>
                  </a:solidFill>
                </a:ln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" name="직사각형 3"/>
            <p:cNvSpPr/>
            <p:nvPr/>
          </p:nvSpPr>
          <p:spPr>
            <a:xfrm>
              <a:off x="392877" y="2428868"/>
              <a:ext cx="4106878" cy="69507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 w="3175">
                  <a:solidFill>
                    <a:schemeClr val="tx1"/>
                  </a:solidFill>
                </a:ln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 rot="5400000">
              <a:off x="-835385" y="3671193"/>
              <a:ext cx="2537014" cy="52366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 w="3175">
                  <a:solidFill>
                    <a:schemeClr val="tx1"/>
                  </a:solidFill>
                </a:ln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467386" y="2498375"/>
              <a:ext cx="3971114" cy="2432754"/>
            </a:xfrm>
            <a:prstGeom prst="rect">
              <a:avLst/>
            </a:prstGeom>
            <a:solidFill>
              <a:srgbClr val="1E3C28">
                <a:alpha val="85098"/>
              </a:srgb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1477306" y="2516047"/>
              <a:ext cx="1933061" cy="3475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>
                  <a:latin typeface="맑은 고딕" pitchFamily="50" charset="-127"/>
                  <a:ea typeface="맑은 고딕" pitchFamily="50" charset="-127"/>
                </a:rPr>
                <a:t>계층별프로그램 교육 모듈</a:t>
              </a:r>
              <a:endParaRPr lang="ko-KR" altLang="en-US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8" name="모서리가 둥근 직사각형 7"/>
            <p:cNvSpPr/>
            <p:nvPr/>
          </p:nvSpPr>
          <p:spPr>
            <a:xfrm>
              <a:off x="3226962" y="4882805"/>
              <a:ext cx="169706" cy="34754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9" name="모서리가 둥근 직사각형 8"/>
            <p:cNvSpPr/>
            <p:nvPr/>
          </p:nvSpPr>
          <p:spPr>
            <a:xfrm>
              <a:off x="2039022" y="4896375"/>
              <a:ext cx="169706" cy="3475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0" name="모서리가 둥근 직사각형 9"/>
            <p:cNvSpPr/>
            <p:nvPr/>
          </p:nvSpPr>
          <p:spPr>
            <a:xfrm>
              <a:off x="1835376" y="4896375"/>
              <a:ext cx="169706" cy="3475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1" name="모서리가 둥근 직사각형 10"/>
            <p:cNvSpPr/>
            <p:nvPr/>
          </p:nvSpPr>
          <p:spPr>
            <a:xfrm>
              <a:off x="3498492" y="4880487"/>
              <a:ext cx="169706" cy="34754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2" name="모서리가 둥근 직사각형 11"/>
            <p:cNvSpPr/>
            <p:nvPr/>
          </p:nvSpPr>
          <p:spPr>
            <a:xfrm>
              <a:off x="1020788" y="4792114"/>
              <a:ext cx="339411" cy="139014"/>
            </a:xfrm>
            <a:prstGeom prst="roundRect">
              <a:avLst/>
            </a:prstGeom>
            <a:solidFill>
              <a:srgbClr val="0070C0"/>
            </a:solidFill>
            <a:ln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 rot="5400000">
              <a:off x="3205872" y="3671193"/>
              <a:ext cx="2537015" cy="52366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 w="3175">
                  <a:solidFill>
                    <a:schemeClr val="tx1"/>
                  </a:solidFill>
                </a:ln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pic>
        <p:nvPicPr>
          <p:cNvPr id="14" name="Picture 11" descr="tour_badpoin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0688" y="1547664"/>
            <a:ext cx="742077" cy="625083"/>
          </a:xfrm>
          <a:prstGeom prst="rect">
            <a:avLst/>
          </a:prstGeom>
          <a:noFill/>
        </p:spPr>
      </p:pic>
      <p:graphicFrame>
        <p:nvGraphicFramePr>
          <p:cNvPr id="15" name="표 14"/>
          <p:cNvGraphicFramePr>
            <a:graphicFrameLocks noGrp="1"/>
          </p:cNvGraphicFramePr>
          <p:nvPr>
            <p:extLst/>
          </p:nvPr>
        </p:nvGraphicFramePr>
        <p:xfrm>
          <a:off x="1064435" y="2411760"/>
          <a:ext cx="4956853" cy="5058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6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CC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주 제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85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2-1. </a:t>
                      </a:r>
                      <a:r>
                        <a:rPr kumimoji="1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엑션코칭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과정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2-2. </a:t>
                      </a:r>
                      <a:r>
                        <a:rPr kumimoji="1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코칭스킬역량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과정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2-3. 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문제해결과 의사결정 과정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2-4. 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전략적 의사결정 과정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2-5. 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창의적 의사결정 과정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2-6. 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모의경영시뮬레이션 과정 </a:t>
                      </a: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(SMC)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2-7. 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모의경영시뮬레이션 과정 </a:t>
                      </a: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(BSC)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2-8. 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창조경영과 </a:t>
                      </a: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TRIZ 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과정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2-9. 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문서작성 능력개발 과정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2-a. 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기획력 향상 과정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2-b. 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창의력 향상 과정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2-c. 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대인관계 능력향상 과정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2-d. 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팀 목표관리 과정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645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4294967295"/>
          </p:nvPr>
        </p:nvGraphicFramePr>
        <p:xfrm>
          <a:off x="188640" y="1403648"/>
          <a:ext cx="6480720" cy="704402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016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70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9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7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8842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목적 및 개요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228" marR="42228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실제 </a:t>
                      </a:r>
                      <a:r>
                        <a:rPr lang="ko-KR" sz="900" kern="0" dirty="0"/>
                        <a:t>업무에서</a:t>
                      </a:r>
                      <a:r>
                        <a:rPr lang="en-US" sz="900" kern="0" dirty="0"/>
                        <a:t> Professional</a:t>
                      </a:r>
                      <a:r>
                        <a:rPr lang="ko-KR" sz="900" kern="0" dirty="0"/>
                        <a:t>한 문서를 작성하는 방법론 학습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쉽게 </a:t>
                      </a:r>
                      <a:r>
                        <a:rPr lang="ko-KR" sz="900" kern="0" dirty="0"/>
                        <a:t>이해할 수 있는 전략보고서의 각종 기법 습득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각종 </a:t>
                      </a:r>
                      <a:r>
                        <a:rPr lang="ko-KR" sz="900" kern="0" dirty="0"/>
                        <a:t>문서의</a:t>
                      </a:r>
                      <a:r>
                        <a:rPr lang="en-US" sz="900" kern="0" dirty="0"/>
                        <a:t> Best </a:t>
                      </a:r>
                      <a:r>
                        <a:rPr lang="en-US" sz="900" kern="0" dirty="0" err="1"/>
                        <a:t>Pratice</a:t>
                      </a:r>
                      <a:r>
                        <a:rPr lang="ko-KR" sz="900" kern="0" dirty="0"/>
                        <a:t>사례를 분석하여 실제업무에 적용할 수 있는 능력 배양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228" marR="42228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423" marR="61423" marT="54599" marB="54599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423" marR="61423" marT="54599" marB="54599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7546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기대효과 및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ko-KR" sz="900" kern="0" dirty="0"/>
                        <a:t>특징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228" marR="42228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개인의 </a:t>
                      </a:r>
                      <a:r>
                        <a:rPr lang="ko-KR" sz="900" kern="0" dirty="0"/>
                        <a:t>문서작성 스킬 수준을 진단하여 논리적이면서 읽기 쉬운 문서를 작성 할 수 있다</a:t>
                      </a:r>
                      <a:r>
                        <a:rPr lang="en-US" sz="900" kern="0" dirty="0"/>
                        <a:t>. </a:t>
                      </a:r>
                      <a:endParaRPr lang="ko-KR" sz="900" kern="0" dirty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핵심용어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/>
                        <a:t>최적의 문체 사용을 통해 문서의 호소력과 품질을 높일 수 있다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baseline="0" dirty="0" smtClean="0"/>
                        <a:t> </a:t>
                      </a:r>
                      <a:r>
                        <a:rPr lang="ko-KR" sz="900" kern="0" dirty="0" smtClean="0"/>
                        <a:t>최적의 </a:t>
                      </a:r>
                      <a:r>
                        <a:rPr lang="ko-KR" sz="900" kern="0" dirty="0"/>
                        <a:t>서식과 내용으로 구성된 세련된 문서를 작성할 수 있다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228" marR="42228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423" marR="61423" marT="54599" marB="54599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423" marR="61423" marT="54599" marB="54599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131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대상 및 시간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228" marR="42228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대상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</a:t>
                      </a:r>
                      <a:r>
                        <a:rPr lang="ko-KR" sz="900" kern="0" dirty="0"/>
                        <a:t>문서 능력 향상이 필요한 </a:t>
                      </a:r>
                      <a:r>
                        <a:rPr lang="ko-KR" sz="900" kern="0" dirty="0" err="1" smtClean="0"/>
                        <a:t>전사원</a:t>
                      </a:r>
                      <a:endParaRPr lang="ko-KR" sz="900" kern="0" dirty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인원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</a:t>
                      </a:r>
                      <a:r>
                        <a:rPr lang="ko-KR" altLang="en-US" sz="900" kern="100" dirty="0" smtClean="0"/>
                        <a:t>협의</a:t>
                      </a:r>
                      <a:endParaRPr lang="ko-KR" sz="900" kern="0" dirty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시간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16H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228" marR="42228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423" marR="61423" marT="54599" marB="54599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423" marR="61423" marT="54599" marB="54599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785">
                <a:tc gridSpan="4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228" marR="42228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423" marR="61423" marT="54599" marB="54599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423" marR="61423" marT="54599" marB="54599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419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주 제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991" marR="31991" marT="56873" marB="5687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 </a:t>
                      </a:r>
                      <a:r>
                        <a:rPr lang="ko-KR" sz="900" kern="0" dirty="0" err="1"/>
                        <a:t>습</a:t>
                      </a:r>
                      <a:r>
                        <a:rPr lang="ko-KR" sz="900" kern="0" dirty="0"/>
                        <a:t> 내 용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991" marR="31991" marT="56873" marB="5687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시 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991" marR="31991" marT="56873" marB="5687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학습방법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991" marR="31991" marT="56873" marB="5687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74010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[M1]</a:t>
                      </a:r>
                      <a:endParaRPr lang="ko-KR" sz="900" kern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파워 슬림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문서 작성 개요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991" marR="31991" marT="56873" marB="5687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문서란 무엇인가</a:t>
                      </a:r>
                      <a:r>
                        <a:rPr lang="en-US" sz="900" kern="0" dirty="0"/>
                        <a:t>? </a:t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첫 장에서 설득하기</a:t>
                      </a:r>
                      <a:r>
                        <a:rPr lang="en-US" sz="900" kern="0" dirty="0"/>
                        <a:t> </a:t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제목 붙이기 실습</a:t>
                      </a:r>
                      <a:r>
                        <a:rPr lang="en-US" sz="900" kern="0" dirty="0"/>
                        <a:t> </a:t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en-US" sz="900" kern="0" dirty="0"/>
                        <a:t>5W3H</a:t>
                      </a:r>
                      <a:r>
                        <a:rPr lang="ko-KR" sz="900" kern="0" dirty="0"/>
                        <a:t>로 내용정리</a:t>
                      </a:r>
                      <a:r>
                        <a:rPr lang="en-US" sz="900" kern="0" dirty="0"/>
                        <a:t> </a:t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표제를 붙여 요점을 말하기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991" marR="31991" marT="56873" marB="5687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4.0H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991" marR="31991" marT="56873" marB="5687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991" marR="31991" marT="56873" marB="5687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5715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 [M2]</a:t>
                      </a:r>
                      <a:br>
                        <a:rPr lang="en-US" sz="900" kern="0"/>
                      </a:br>
                      <a:r>
                        <a:rPr lang="ko-KR" sz="900" kern="0"/>
                        <a:t>슬림 문서를 위한 핵심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991" marR="31991" marT="56873" marB="5687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좋은 문서 벤치마킹 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핵심용어 사용 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자기만의 문체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991" marR="31991" marT="56873" marB="5687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4.0H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991" marR="31991" marT="56873" marB="5687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991" marR="31991" marT="56873" marB="5687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15715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[M3]</a:t>
                      </a:r>
                      <a:br>
                        <a:rPr lang="en-US" sz="900" kern="0"/>
                      </a:br>
                      <a:r>
                        <a:rPr lang="ko-KR" sz="900" kern="0"/>
                        <a:t>승부는 비주얼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991" marR="31991" marT="56873" marB="5687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자기만의 품질로 승부하기</a:t>
                      </a:r>
                      <a:r>
                        <a:rPr lang="en-US" sz="900" kern="0" dirty="0"/>
                        <a:t> </a:t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 err="1"/>
                        <a:t>슬림한</a:t>
                      </a:r>
                      <a:r>
                        <a:rPr lang="ko-KR" sz="900" kern="0" dirty="0"/>
                        <a:t> 문서 서식에 대한 이해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문서에 옷 입히기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991" marR="31991" marT="56873" marB="5687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4.0H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991" marR="31991" marT="56873" marB="5687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991" marR="31991" marT="56873" marB="5687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44862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[M4]</a:t>
                      </a:r>
                      <a:endParaRPr lang="ko-KR" sz="900" kern="0" dirty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사례 연구를 통한</a:t>
                      </a:r>
                      <a:r>
                        <a:rPr lang="en-US" sz="900" kern="0" dirty="0"/>
                        <a:t> Best Practice </a:t>
                      </a:r>
                      <a:r>
                        <a:rPr lang="ko-KR" sz="900" kern="0" dirty="0"/>
                        <a:t>학습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991" marR="31991" marT="56873" marB="5687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제안서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/ </a:t>
                      </a:r>
                      <a:r>
                        <a:rPr lang="ko-KR" sz="900" kern="0" dirty="0"/>
                        <a:t>기획서</a:t>
                      </a:r>
                      <a:r>
                        <a:rPr lang="en-US" sz="900" kern="0" dirty="0"/>
                        <a:t> / </a:t>
                      </a:r>
                      <a:r>
                        <a:rPr lang="ko-KR" sz="900" kern="0" dirty="0"/>
                        <a:t>품의서</a:t>
                      </a:r>
                      <a:r>
                        <a:rPr lang="en-US" sz="900" kern="0" dirty="0"/>
                        <a:t> / </a:t>
                      </a:r>
                      <a:r>
                        <a:rPr lang="ko-KR" sz="900" kern="0" dirty="0"/>
                        <a:t>조사보고서 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사고문서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/ </a:t>
                      </a:r>
                      <a:r>
                        <a:rPr lang="ko-KR" sz="900" kern="0" dirty="0"/>
                        <a:t>클레임보고서</a:t>
                      </a:r>
                      <a:r>
                        <a:rPr lang="en-US" sz="900" kern="0" dirty="0"/>
                        <a:t> / </a:t>
                      </a:r>
                      <a:r>
                        <a:rPr lang="ko-KR" sz="900" kern="0" dirty="0"/>
                        <a:t>시말서</a:t>
                      </a:r>
                      <a:r>
                        <a:rPr lang="en-US" sz="900" kern="0" dirty="0"/>
                        <a:t> / </a:t>
                      </a:r>
                      <a:r>
                        <a:rPr lang="ko-KR" sz="900" kern="0" dirty="0" smtClean="0"/>
                        <a:t>진퇴서</a:t>
                      </a: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등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991" marR="31991" marT="56873" marB="5687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4.0H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991" marR="31991" marT="56873" marB="5687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991" marR="31991" marT="56873" marB="5687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-243408" y="683568"/>
            <a:ext cx="346921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</a:t>
            </a:r>
            <a:r>
              <a:rPr kumimoji="0" lang="ko-KR" altLang="en-US" sz="1200" b="0" i="0" u="none" strike="noStrike" kern="1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과정명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문서작성 능력개발과정</a:t>
            </a:r>
          </a:p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분류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Business Skill/</a:t>
            </a:r>
            <a:r>
              <a:rPr kumimoji="0" lang="ko-KR" altLang="en-US" sz="1200" b="0" i="0" u="none" strike="noStrike" kern="1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프리젠테이션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•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문서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504" y="214092"/>
            <a:ext cx="6508856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타이포_팩토리 M" pitchFamily="18" charset="-127"/>
                <a:ea typeface="타이포_팩토리 M" pitchFamily="18" charset="-127"/>
                <a:cs typeface="+mn-cs"/>
              </a:rPr>
              <a:t>과정 및 구성 내용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타이포_팩토리 M" pitchFamily="18" charset="-127"/>
              <a:ea typeface="타이포_팩토리 M" pitchFamily="18" charset="-127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848D27-6122-49BD-8FF1-8EA2358648D9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928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4294967295"/>
          </p:nvPr>
        </p:nvGraphicFramePr>
        <p:xfrm>
          <a:off x="188640" y="1403649"/>
          <a:ext cx="6480720" cy="713850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016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70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9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7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4433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목적 및 개요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688" marR="44688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테마를 </a:t>
                      </a:r>
                      <a:r>
                        <a:rPr lang="ko-KR" sz="900" kern="0" dirty="0"/>
                        <a:t>추출하고 달성 목표를</a:t>
                      </a:r>
                      <a:r>
                        <a:rPr lang="en-US" sz="900" kern="0" dirty="0"/>
                        <a:t> SMART</a:t>
                      </a:r>
                      <a:r>
                        <a:rPr lang="ko-KR" sz="900" kern="0" dirty="0"/>
                        <a:t>원칙에 의거 설정할 수 있다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기획에 </a:t>
                      </a:r>
                      <a:r>
                        <a:rPr lang="ko-KR" sz="900" kern="0" dirty="0"/>
                        <a:t>필요한 정보의 항목과 그 입수</a:t>
                      </a:r>
                      <a:r>
                        <a:rPr lang="en-US" sz="900" kern="0" dirty="0"/>
                        <a:t>,</a:t>
                      </a:r>
                      <a:r>
                        <a:rPr lang="ko-KR" sz="900" kern="0" dirty="0"/>
                        <a:t>분석</a:t>
                      </a:r>
                      <a:r>
                        <a:rPr lang="en-US" sz="900" kern="0" dirty="0"/>
                        <a:t>,</a:t>
                      </a:r>
                      <a:r>
                        <a:rPr lang="ko-KR" sz="900" kern="0" dirty="0"/>
                        <a:t>활용방법을 습득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과제를 </a:t>
                      </a:r>
                      <a:r>
                        <a:rPr lang="ko-KR" sz="900" kern="0" dirty="0"/>
                        <a:t>정리하고 분류하여 우선 순위와 기여도를 평가할 수 있다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688" marR="44688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00" marR="65000" marT="57779" marB="5777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00" marR="65000" marT="57779" marB="5777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6542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기대효과 및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ko-KR" sz="900" kern="0" dirty="0"/>
                        <a:t>특징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688" marR="44688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추출된 </a:t>
                      </a:r>
                      <a:r>
                        <a:rPr lang="ko-KR" sz="900" kern="0" dirty="0"/>
                        <a:t>과제에 대해 자원배분을 위한 실행 계획을 수립할 수 있다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작성된 </a:t>
                      </a:r>
                      <a:r>
                        <a:rPr lang="ko-KR" sz="900" kern="0" dirty="0"/>
                        <a:t>기획서를 바탕으로 유</a:t>
                      </a:r>
                      <a:r>
                        <a:rPr lang="en-US" sz="900" kern="0" dirty="0"/>
                        <a:t>,</a:t>
                      </a:r>
                      <a:r>
                        <a:rPr lang="ko-KR" sz="900" kern="0" dirty="0"/>
                        <a:t>무형 효과를 파악하고 제시할 수 있다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작성된 </a:t>
                      </a:r>
                      <a:r>
                        <a:rPr lang="ko-KR" sz="900" kern="0" dirty="0"/>
                        <a:t>기획서를 관련자에게 효과적으로 </a:t>
                      </a:r>
                      <a:r>
                        <a:rPr lang="ko-KR" sz="900" kern="0" dirty="0" err="1"/>
                        <a:t>프리젠테이션</a:t>
                      </a:r>
                      <a:r>
                        <a:rPr lang="ko-KR" sz="900" kern="0" dirty="0"/>
                        <a:t> 할 수 있다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688" marR="44688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00" marR="65000" marT="57779" marB="5777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00" marR="65000" marT="57779" marB="5777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4433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대상 및 시간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688" marR="44688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대상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</a:t>
                      </a:r>
                      <a:r>
                        <a:rPr lang="ko-KR" sz="900" kern="0" dirty="0"/>
                        <a:t>기획력 향상이 필요한 </a:t>
                      </a:r>
                      <a:r>
                        <a:rPr lang="ko-KR" sz="900" kern="0" dirty="0" err="1"/>
                        <a:t>전사원</a:t>
                      </a:r>
                      <a:endParaRPr lang="ko-KR" sz="900" kern="0" dirty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인원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</a:t>
                      </a:r>
                      <a:r>
                        <a:rPr lang="ko-KR" altLang="en-US" sz="900" kern="100" dirty="0" smtClean="0"/>
                        <a:t>협의</a:t>
                      </a:r>
                      <a:endParaRPr lang="ko-KR" sz="900" kern="0" dirty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시간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25H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688" marR="44688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00" marR="65000" marT="57779" marB="5777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00" marR="65000" marT="57779" marB="5777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302">
                <a:tc gridSpan="4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688" marR="44688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00" marR="65000" marT="57779" marB="5777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00" marR="65000" marT="57779" marB="57779"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657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주 제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854" marR="33854" marT="60185" marB="6018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 </a:t>
                      </a:r>
                      <a:r>
                        <a:rPr lang="ko-KR" sz="900" kern="0" dirty="0" err="1"/>
                        <a:t>습</a:t>
                      </a:r>
                      <a:r>
                        <a:rPr lang="ko-KR" sz="900" kern="0" dirty="0"/>
                        <a:t> 내 용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854" marR="33854" marT="60185" marB="6018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시 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854" marR="33854" marT="60185" marB="6018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학습방법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854" marR="33854" marT="60185" marB="6018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36858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[M1]</a:t>
                      </a:r>
                      <a:endParaRPr lang="ko-KR" sz="900" kern="0" dirty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기획의 기본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854" marR="33854" marT="60185" marB="6018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기획의 개념</a:t>
                      </a:r>
                      <a:r>
                        <a:rPr lang="en-US" sz="900" kern="0" dirty="0"/>
                        <a:t> </a:t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기획을 위한 사고</a:t>
                      </a:r>
                      <a:r>
                        <a:rPr lang="en-US" sz="900" kern="0" dirty="0"/>
                        <a:t> </a:t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제목 붙이기 실습</a:t>
                      </a:r>
                      <a:r>
                        <a:rPr lang="en-US" sz="900" kern="0" dirty="0"/>
                        <a:t> </a:t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en-US" sz="900" kern="0" dirty="0"/>
                        <a:t>5W3H</a:t>
                      </a:r>
                      <a:r>
                        <a:rPr lang="ko-KR" sz="900" kern="0" dirty="0"/>
                        <a:t>로 내용정리</a:t>
                      </a:r>
                      <a:r>
                        <a:rPr lang="en-US" sz="900" kern="0" dirty="0"/>
                        <a:t> </a:t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표제를 붙여 요점을 말하기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854" marR="33854" marT="60185" marB="6018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4.0H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854" marR="33854" marT="60185" marB="6018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854" marR="33854" marT="60185" marB="6018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75380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 [M2]</a:t>
                      </a:r>
                      <a:br>
                        <a:rPr lang="en-US" sz="900" kern="0"/>
                      </a:br>
                      <a:r>
                        <a:rPr lang="ko-KR" sz="900" kern="0"/>
                        <a:t>기획의 단계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854" marR="33854" marT="60185" marB="6018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방향 설정 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목표 설정 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과제의 정리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실행계획 수립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854" marR="33854" marT="60185" marB="6018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15.0H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854" marR="33854" marT="60185" marB="6018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854" marR="33854" marT="60185" marB="6018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13903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[M3]</a:t>
                      </a:r>
                      <a:br>
                        <a:rPr lang="en-US" sz="900" kern="0"/>
                      </a:br>
                      <a:r>
                        <a:rPr lang="ko-KR" sz="900" kern="0"/>
                        <a:t>기획서의 작성 및 발표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854" marR="33854" marT="60185" marB="6018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기획서의 작성</a:t>
                      </a:r>
                      <a:r>
                        <a:rPr lang="en-US" sz="900" kern="0" dirty="0"/>
                        <a:t> </a:t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팀 별 작성 내용 발표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854" marR="33854" marT="60185" marB="6018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6.0H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854" marR="33854" marT="60185" marB="6018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854" marR="33854" marT="60185" marB="6018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-256243" y="685309"/>
            <a:ext cx="346921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</a:t>
            </a:r>
            <a:r>
              <a:rPr kumimoji="0" lang="ko-KR" altLang="en-US" sz="1200" b="0" i="0" u="none" strike="noStrike" kern="1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과정명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기획력 향상과정</a:t>
            </a:r>
          </a:p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분류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Business Skill/</a:t>
            </a:r>
            <a:r>
              <a:rPr kumimoji="0" lang="ko-KR" altLang="en-US" sz="1200" b="0" i="0" u="none" strike="noStrike" kern="1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프리젠테이션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•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문서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504" y="214092"/>
            <a:ext cx="6508856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타이포_팩토리 M" pitchFamily="18" charset="-127"/>
                <a:ea typeface="타이포_팩토리 M" pitchFamily="18" charset="-127"/>
                <a:cs typeface="+mn-cs"/>
              </a:rPr>
              <a:t>과정 및 구성 내용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타이포_팩토리 M" pitchFamily="18" charset="-127"/>
              <a:ea typeface="타이포_팩토리 M" pitchFamily="18" charset="-127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848D27-6122-49BD-8FF1-8EA2358648D9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185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4294967295"/>
          </p:nvPr>
        </p:nvGraphicFramePr>
        <p:xfrm>
          <a:off x="188640" y="1403648"/>
          <a:ext cx="6408711" cy="720079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005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9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3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8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4171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목적 및 개요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691" marR="37691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새로운 </a:t>
                      </a:r>
                      <a:r>
                        <a:rPr lang="ko-KR" sz="900" kern="0" dirty="0"/>
                        <a:t>패러다임에 따른 창의력의 중요성 인식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사고의 </a:t>
                      </a:r>
                      <a:r>
                        <a:rPr lang="ko-KR" sz="900" kern="0" dirty="0"/>
                        <a:t>프로세스 전환을 통한 문제해결방법 습득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현업 </a:t>
                      </a:r>
                      <a:r>
                        <a:rPr lang="ko-KR" sz="900" kern="0" dirty="0" err="1"/>
                        <a:t>활용성이</a:t>
                      </a:r>
                      <a:r>
                        <a:rPr lang="ko-KR" sz="900" kern="0" dirty="0"/>
                        <a:t> 높은 발상기법 들을 체득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691" marR="37691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824" marR="54824" marT="48732" marB="48732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824" marR="54824" marT="48732" marB="48732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5163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기대효과 및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ko-KR" sz="900" kern="0" dirty="0"/>
                        <a:t>특징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691" marR="37691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업무의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Quality</a:t>
                      </a:r>
                      <a:r>
                        <a:rPr lang="ko-KR" sz="900" kern="0" dirty="0"/>
                        <a:t>제고를 통한 업무 성과의 질적 향상 도모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창조적인 </a:t>
                      </a:r>
                      <a:r>
                        <a:rPr lang="ko-KR" sz="900" kern="0" dirty="0"/>
                        <a:t>팀을 조성하여 조직을 활성화 한다</a:t>
                      </a:r>
                      <a:r>
                        <a:rPr lang="en-US" sz="900" kern="0" dirty="0"/>
                        <a:t>..</a:t>
                      </a:r>
                      <a:endParaRPr lang="ko-KR" sz="900" kern="0" dirty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기업환경변화에 </a:t>
                      </a:r>
                      <a:r>
                        <a:rPr lang="ko-KR" sz="900" kern="0" dirty="0"/>
                        <a:t>대응 할 수 있는 유연한 사고 능력을 개발한다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691" marR="37691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824" marR="54824" marT="48732" marB="48732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824" marR="54824" marT="48732" marB="48732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171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대상 및 시간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691" marR="37691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대상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</a:t>
                      </a:r>
                      <a:r>
                        <a:rPr lang="ko-KR" sz="900" kern="0" dirty="0" err="1"/>
                        <a:t>전사원</a:t>
                      </a:r>
                      <a:endParaRPr lang="ko-KR" sz="900" kern="0" dirty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인원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</a:t>
                      </a:r>
                      <a:r>
                        <a:rPr lang="ko-KR" altLang="en-US" sz="900" kern="100" dirty="0" smtClean="0"/>
                        <a:t>협의</a:t>
                      </a:r>
                      <a:endParaRPr lang="ko-KR" sz="900" kern="0" dirty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시간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20H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691" marR="37691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824" marR="54824" marT="48732" marB="48732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824" marR="54824" marT="48732" marB="48732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599">
                <a:tc gridSpan="4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691" marR="37691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824" marR="54824" marT="48732" marB="48732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824" marR="54824" marT="48732" marB="48732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369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주 제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554" marR="28554" marT="50763" marB="5076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 </a:t>
                      </a:r>
                      <a:r>
                        <a:rPr lang="ko-KR" sz="900" kern="0" dirty="0" err="1"/>
                        <a:t>습</a:t>
                      </a:r>
                      <a:r>
                        <a:rPr lang="ko-KR" sz="900" kern="0" dirty="0"/>
                        <a:t> 내 용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554" marR="28554" marT="50763" marB="5076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시 간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554" marR="28554" marT="50763" marB="5076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학습방법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554" marR="28554" marT="50763" marB="5076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7665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[M1]</a:t>
                      </a:r>
                      <a:endParaRPr lang="ko-KR" sz="900" kern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변화 패러다임과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창의력의 중요성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554" marR="28554" marT="50763" marB="5076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기업 경영 환경의 변화</a:t>
                      </a:r>
                      <a:r>
                        <a:rPr lang="en-US" sz="900" kern="0" dirty="0"/>
                        <a:t> </a:t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창의성</a:t>
                      </a:r>
                      <a:r>
                        <a:rPr lang="en-US" sz="900" kern="0" dirty="0"/>
                        <a:t>(Creativity)</a:t>
                      </a:r>
                      <a:r>
                        <a:rPr lang="ko-KR" sz="900" kern="0" dirty="0"/>
                        <a:t>이란</a:t>
                      </a:r>
                      <a:r>
                        <a:rPr lang="en-US" sz="900" kern="0" dirty="0"/>
                        <a:t>? </a:t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창의역량의 중요성 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창의성의 저해 요인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554" marR="28554" marT="50763" marB="5076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4.0H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554" marR="28554" marT="50763" marB="5076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554" marR="28554" marT="50763" marB="5076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82720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 [M2]</a:t>
                      </a:r>
                      <a:br>
                        <a:rPr lang="en-US" sz="900" kern="0"/>
                      </a:br>
                      <a:r>
                        <a:rPr lang="ko-KR" sz="900" kern="0"/>
                        <a:t>창의력 개발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554" marR="28554" marT="50763" marB="5076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아이디어 발상법 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사고력 강화 훈련 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추리와 판단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창의력 개발의 기본 원리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 err="1"/>
                        <a:t>착상력</a:t>
                      </a:r>
                      <a:r>
                        <a:rPr lang="ko-KR" sz="900" kern="0" dirty="0"/>
                        <a:t> 강화를 위한 훈련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554" marR="28554" marT="50763" marB="5076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4.0H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554" marR="28554" marT="50763" marB="5076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554" marR="28554" marT="50763" marB="5076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52611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[M3]</a:t>
                      </a:r>
                      <a:br>
                        <a:rPr lang="en-US" sz="900" kern="0"/>
                      </a:br>
                      <a:r>
                        <a:rPr lang="ko-KR" sz="900" kern="0"/>
                        <a:t>문제 해결 능력 개발 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554" marR="28554" marT="50763" marB="5076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창조적 문제 해결의 프로세스</a:t>
                      </a:r>
                      <a:r>
                        <a:rPr lang="en-US" sz="900" kern="0" dirty="0"/>
                        <a:t> </a:t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문제의식이란</a:t>
                      </a:r>
                      <a:r>
                        <a:rPr lang="en-US" sz="900" kern="0" dirty="0"/>
                        <a:t>?</a:t>
                      </a:r>
                      <a:endParaRPr lang="ko-KR" sz="900" kern="0" dirty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문제의 규명 절차 기법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554" marR="28554" marT="50763" marB="5076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4.0H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554" marR="28554" marT="50763" marB="5076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554" marR="28554" marT="50763" marB="5076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67665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[M4]</a:t>
                      </a:r>
                      <a:endParaRPr lang="ko-KR" sz="900" kern="0" dirty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다양한 해결안의 </a:t>
                      </a:r>
                      <a:r>
                        <a:rPr lang="ko-KR" sz="900" kern="0" dirty="0" smtClean="0"/>
                        <a:t>도출</a:t>
                      </a:r>
                      <a:r>
                        <a:rPr lang="en-US" altLang="ko-KR" sz="900" kern="0" dirty="0" smtClean="0"/>
                        <a:t> 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554" marR="28554" marT="50763" marB="5076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다양한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idea</a:t>
                      </a:r>
                      <a:r>
                        <a:rPr lang="ko-KR" sz="900" kern="0" dirty="0"/>
                        <a:t>의 추구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상상력 </a:t>
                      </a:r>
                      <a:r>
                        <a:rPr lang="ko-KR" sz="900" kern="0" dirty="0"/>
                        <a:t>자극하기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형태분석도표 </a:t>
                      </a:r>
                      <a:r>
                        <a:rPr lang="ko-KR" sz="900" kern="0" dirty="0"/>
                        <a:t>발상법</a:t>
                      </a:r>
                      <a:r>
                        <a:rPr lang="en-US" sz="900" kern="0" dirty="0"/>
                        <a:t>(Morphological box)</a:t>
                      </a:r>
                      <a:endParaRPr lang="ko-KR" sz="900" kern="0" dirty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효과적인 </a:t>
                      </a:r>
                      <a:r>
                        <a:rPr lang="ko-KR" sz="900" kern="0" dirty="0"/>
                        <a:t>과정도입 방안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554" marR="28554" marT="50763" marB="5076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4.0H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554" marR="28554" marT="50763" marB="5076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554" marR="28554" marT="50763" marB="5076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67665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[M4]</a:t>
                      </a:r>
                      <a:endParaRPr lang="ko-KR" sz="900" kern="0" dirty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창의적 판단과정의 관리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554" marR="28554" marT="50763" marB="5076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창의적 </a:t>
                      </a:r>
                      <a:r>
                        <a:rPr lang="ko-KR" sz="900" kern="0" dirty="0"/>
                        <a:t>판단의 절차 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비판의 </a:t>
                      </a:r>
                      <a:r>
                        <a:rPr lang="ko-KR" sz="900" kern="0" dirty="0"/>
                        <a:t>필요성과 방법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부정적 </a:t>
                      </a:r>
                      <a:r>
                        <a:rPr lang="ko-KR" sz="900" kern="0" dirty="0"/>
                        <a:t>반응의 예측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의사 </a:t>
                      </a:r>
                      <a:r>
                        <a:rPr lang="ko-KR" sz="900" kern="0" dirty="0"/>
                        <a:t>결정 분석법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554" marR="28554" marT="50763" marB="5076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4.0H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554" marR="28554" marT="50763" marB="5076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554" marR="28554" marT="50763" marB="5076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-266116" y="656281"/>
            <a:ext cx="36231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</a:t>
            </a:r>
            <a:r>
              <a:rPr kumimoji="0" lang="ko-KR" altLang="en-US" sz="1200" b="0" i="0" u="none" strike="noStrike" kern="1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과정명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창의력 개발과정</a:t>
            </a:r>
          </a:p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분류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Business Skill/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창의력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•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커뮤니케이션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504" y="214092"/>
            <a:ext cx="6508856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타이포_팩토리 M" pitchFamily="18" charset="-127"/>
                <a:ea typeface="타이포_팩토리 M" pitchFamily="18" charset="-127"/>
                <a:cs typeface="+mn-cs"/>
              </a:rPr>
              <a:t>과정 및 구성 내용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타이포_팩토리 M" pitchFamily="18" charset="-127"/>
              <a:ea typeface="타이포_팩토리 M" pitchFamily="18" charset="-127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848D27-6122-49BD-8FF1-8EA2358648D9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86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4294967295"/>
          </p:nvPr>
        </p:nvGraphicFramePr>
        <p:xfrm>
          <a:off x="188640" y="1403648"/>
          <a:ext cx="6480719" cy="7344817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016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7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9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7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6405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목적 및 개요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156" marR="35156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err="1" smtClean="0"/>
                        <a:t>조직내</a:t>
                      </a:r>
                      <a:r>
                        <a:rPr lang="ko-KR" sz="900" kern="0" dirty="0" smtClean="0"/>
                        <a:t> </a:t>
                      </a:r>
                      <a:r>
                        <a:rPr lang="ko-KR" sz="900" kern="0" dirty="0"/>
                        <a:t>인간관계의 유형을 분석하고 개선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심층적인 </a:t>
                      </a:r>
                      <a:r>
                        <a:rPr lang="ko-KR" sz="900" kern="0" dirty="0"/>
                        <a:t>자아 성찰을 통한 자기 자신에 대한 올바른 이해와 혁신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조직원들의 </a:t>
                      </a:r>
                      <a:r>
                        <a:rPr lang="ko-KR" sz="900" kern="0" dirty="0"/>
                        <a:t>자기혁신을 통해 </a:t>
                      </a:r>
                      <a:r>
                        <a:rPr lang="ko-KR" sz="900" kern="0" dirty="0" err="1"/>
                        <a:t>하이퍼포먼스팀의</a:t>
                      </a:r>
                      <a:r>
                        <a:rPr lang="ko-KR" sz="900" kern="0" dirty="0"/>
                        <a:t> 창출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156" marR="35156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136" marR="51136" marT="45453" marB="45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136" marR="51136" marT="45453" marB="4545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2753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기대효과 및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ko-KR" sz="900" kern="0" dirty="0"/>
                        <a:t>특징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156" marR="35156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계층과 </a:t>
                      </a:r>
                      <a:r>
                        <a:rPr lang="ko-KR" sz="900" kern="0" dirty="0"/>
                        <a:t>직무에 상관없이 모든 조직원에게 필요한 대인관계와 의사소통 능력을 혁신적으로 개발하는 </a:t>
                      </a:r>
                      <a:r>
                        <a:rPr lang="en-US" altLang="ko-KR" sz="900" kern="0" dirty="0" smtClean="0"/>
                        <a:t> 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프로그램입니다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현장중심의 </a:t>
                      </a:r>
                      <a:r>
                        <a:rPr lang="ko-KR" sz="900" kern="0" dirty="0"/>
                        <a:t>사례연구와 실습을 통하여 실생활에서 적용할 수 있는 실천적 방법을 제시합니다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156" marR="35156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136" marR="51136" marT="45453" marB="45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136" marR="51136" marT="45453" marB="4545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680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대상 및 시간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156" marR="35156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대상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</a:t>
                      </a:r>
                      <a:r>
                        <a:rPr lang="ko-KR" sz="900" kern="0" dirty="0" err="1"/>
                        <a:t>전사원</a:t>
                      </a:r>
                      <a:endParaRPr lang="ko-KR" sz="900" kern="0" dirty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인원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</a:t>
                      </a:r>
                      <a:r>
                        <a:rPr lang="ko-KR" altLang="en-US" sz="900" kern="100" dirty="0" smtClean="0"/>
                        <a:t>협의</a:t>
                      </a:r>
                      <a:endParaRPr lang="ko-KR" sz="900" kern="0" dirty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시간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24H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156" marR="35156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136" marR="51136" marT="45453" marB="45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136" marR="51136" marT="45453" marB="4545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435">
                <a:tc gridSpan="4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156" marR="35156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136" marR="51136" marT="45453" marB="45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136" marR="51136" marT="45453" marB="45453"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019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주 제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633" marR="26633" marT="47348" marB="4734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 </a:t>
                      </a:r>
                      <a:r>
                        <a:rPr lang="ko-KR" sz="900" kern="0" dirty="0" err="1"/>
                        <a:t>습</a:t>
                      </a:r>
                      <a:r>
                        <a:rPr lang="ko-KR" sz="900" kern="0" dirty="0"/>
                        <a:t> 내 용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633" marR="26633" marT="47348" marB="4734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시 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633" marR="26633" marT="47348" marB="4734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학습방법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633" marR="26633" marT="47348" marB="4734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2705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[M1]</a:t>
                      </a:r>
                      <a:endParaRPr lang="ko-KR" sz="900" kern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오리엔테이션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633" marR="26633" marT="47348" marB="4734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en-US" sz="900" kern="0" dirty="0"/>
                        <a:t>Ice Breaking</a:t>
                      </a:r>
                      <a:endParaRPr lang="ko-KR" sz="900" kern="0" dirty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과정 안내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633" marR="26633" marT="47348" marB="4734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1.0H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633" marR="26633" marT="47348" marB="4734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강의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동영상 연구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사례연구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633" marR="26633" marT="47348" marB="4734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7143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 [M2]</a:t>
                      </a:r>
                      <a:br>
                        <a:rPr lang="en-US" sz="900" kern="0"/>
                      </a:br>
                      <a:r>
                        <a:rPr lang="ko-KR" sz="900" kern="0"/>
                        <a:t>인간 본질의 이해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633" marR="26633" marT="47348" marB="4734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인간의 욕구와 의식 이해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 - </a:t>
                      </a:r>
                      <a:r>
                        <a:rPr lang="ko-KR" sz="900" kern="0" dirty="0"/>
                        <a:t>관계성과 행복 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 - </a:t>
                      </a:r>
                      <a:r>
                        <a:rPr lang="ko-KR" sz="900" kern="0" dirty="0"/>
                        <a:t>더불어 사는 삶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633" marR="26633" marT="47348" marB="4734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4.0H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633" marR="26633" marT="47348" marB="4734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강의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사례연구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633" marR="26633" marT="47348" marB="4734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78267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[M3]</a:t>
                      </a:r>
                      <a:br>
                        <a:rPr lang="en-US" sz="900" kern="0"/>
                      </a:br>
                      <a:r>
                        <a:rPr lang="ko-KR" sz="900" kern="0"/>
                        <a:t>자기 성찰과 강점 개발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633" marR="26633" marT="47348" marB="4734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나에게 소중한 것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자신과의 만남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역할과 나의 정체성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자기 진단</a:t>
                      </a:r>
                      <a:r>
                        <a:rPr lang="en-US" sz="900" kern="0" dirty="0"/>
                        <a:t> - T/A, LIFO</a:t>
                      </a:r>
                      <a:endParaRPr lang="ko-KR" sz="900" kern="0" dirty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강점 개발 및 약점 보완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633" marR="26633" marT="47348" marB="4734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6.0H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633" marR="26633" marT="47348" marB="4734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강의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진단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실습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633" marR="26633" marT="47348" marB="4734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78267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[M4]</a:t>
                      </a:r>
                      <a:br>
                        <a:rPr lang="en-US" sz="900" kern="0"/>
                      </a:br>
                      <a:r>
                        <a:rPr lang="ko-KR" sz="900" kern="0"/>
                        <a:t>인간관계 스킬 개발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633" marR="26633" marT="47348" marB="4734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휴먼스킬</a:t>
                      </a:r>
                      <a:r>
                        <a:rPr lang="en-US" sz="900" kern="0" dirty="0"/>
                        <a:t> - </a:t>
                      </a:r>
                      <a:r>
                        <a:rPr lang="ko-KR" sz="900" kern="0" dirty="0"/>
                        <a:t>상호 작용 스킬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커뮤니케이션 진단</a:t>
                      </a:r>
                      <a:r>
                        <a:rPr lang="en-US" sz="900" kern="0" dirty="0"/>
                        <a:t> - </a:t>
                      </a:r>
                      <a:r>
                        <a:rPr lang="ko-KR" sz="900" kern="0" dirty="0"/>
                        <a:t>기본 원칙 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장애 요소의 이해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휴먼 </a:t>
                      </a:r>
                      <a:r>
                        <a:rPr lang="ko-KR" sz="900" kern="0" dirty="0" err="1"/>
                        <a:t>스킬의</a:t>
                      </a:r>
                      <a:r>
                        <a:rPr lang="ko-KR" sz="900" kern="0" dirty="0"/>
                        <a:t> 기본</a:t>
                      </a:r>
                      <a:r>
                        <a:rPr lang="en-US" sz="900" kern="0" dirty="0"/>
                        <a:t> 4</a:t>
                      </a:r>
                      <a:r>
                        <a:rPr lang="ko-KR" sz="900" kern="0" dirty="0"/>
                        <a:t>요소 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갈등 관리와 진단 활동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633" marR="26633" marT="47348" marB="4734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5.0H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633" marR="26633" marT="47348" marB="4734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사례연구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토의</a:t>
                      </a:r>
                      <a:r>
                        <a:rPr lang="en-US" sz="900" kern="0" dirty="0"/>
                        <a:t>/</a:t>
                      </a:r>
                      <a:r>
                        <a:rPr lang="ko-KR" sz="900" kern="0" dirty="0"/>
                        <a:t>발표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633" marR="26633" marT="47348" marB="4734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47143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[M5]</a:t>
                      </a:r>
                      <a:br>
                        <a:rPr lang="en-US" sz="900" kern="0"/>
                      </a:br>
                      <a:r>
                        <a:rPr lang="ko-KR" sz="900" kern="0"/>
                        <a:t>실무 적용과 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자기 계발 노력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633" marR="26633" marT="47348" marB="4734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나의 자서전</a:t>
                      </a:r>
                      <a:r>
                        <a:rPr lang="en-US" sz="900" kern="0" dirty="0"/>
                        <a:t> - </a:t>
                      </a:r>
                      <a:r>
                        <a:rPr lang="ko-KR" sz="900" kern="0" dirty="0"/>
                        <a:t>인생곡선 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역할 정립과 자기 계발의 중요성 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자기 혁신의 성공 방정식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633" marR="26633" marT="47348" marB="4734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3.0H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633" marR="26633" marT="47348" marB="4734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강의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사례연구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633" marR="26633" marT="47348" marB="4734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-243408" y="685309"/>
            <a:ext cx="36231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</a:t>
            </a:r>
            <a:r>
              <a:rPr kumimoji="0" lang="ko-KR" altLang="en-US" sz="1200" b="0" i="0" u="none" strike="noStrike" kern="1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과정명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대인관계 능력향상과정</a:t>
            </a:r>
          </a:p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분류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Business Skill/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창의력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•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커뮤니케이션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504" y="214092"/>
            <a:ext cx="6508856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타이포_팩토리 M" pitchFamily="18" charset="-127"/>
                <a:ea typeface="타이포_팩토리 M" pitchFamily="18" charset="-127"/>
                <a:cs typeface="+mn-cs"/>
              </a:rPr>
              <a:t>과정 및 구성 내용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타이포_팩토리 M" pitchFamily="18" charset="-127"/>
              <a:ea typeface="타이포_팩토리 M" pitchFamily="18" charset="-127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848D27-6122-49BD-8FF1-8EA2358648D9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142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4294967295"/>
          </p:nvPr>
        </p:nvGraphicFramePr>
        <p:xfrm>
          <a:off x="188641" y="1331640"/>
          <a:ext cx="6480719" cy="742731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016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7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9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7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목적 및 개요</a:t>
                      </a:r>
                    </a:p>
                  </a:txBody>
                  <a:tcPr marL="31381" marR="31381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경영환경의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변화에 따른 목표에 의한 관리방식의 중요성 재인식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조직의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기본적인 관리방식을 바탕으로 전략적 목표관리를 바르게 이해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목표관리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실행능력 향상을 위한 효과적인 리더십 개발</a:t>
                      </a:r>
                    </a:p>
                  </a:txBody>
                  <a:tcPr marL="31381" marR="31381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600"/>
                    </a:p>
                  </a:txBody>
                  <a:tcPr marL="45644" marR="45644" marT="40572" marB="40572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marL="45644" marR="45644" marT="40572" marB="40572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121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기대효과 및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특징</a:t>
                      </a:r>
                    </a:p>
                  </a:txBody>
                  <a:tcPr marL="31381" marR="31381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전략적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목표관리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Process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를 이해하여 목표관리의 의미와 목표설정 방법을 체득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필요한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지식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기능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태도를 연구하고 전략적 목표관리의 실천을 도모</a:t>
                      </a:r>
                    </a:p>
                  </a:txBody>
                  <a:tcPr marL="31381" marR="31381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600"/>
                    </a:p>
                  </a:txBody>
                  <a:tcPr marL="45644" marR="45644" marT="40572" marB="40572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marL="45644" marR="45644" marT="40572" marB="40572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98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대상 및 시간</a:t>
                      </a:r>
                    </a:p>
                  </a:txBody>
                  <a:tcPr marL="31381" marR="31381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대상</a:t>
                      </a: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임원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고급관리자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팀장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인원</a:t>
                      </a: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900" kern="100" dirty="0" smtClean="0"/>
                        <a:t>협의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시간</a:t>
                      </a: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22H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381" marR="31381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600"/>
                    </a:p>
                  </a:txBody>
                  <a:tcPr marL="45644" marR="45644" marT="40572" marB="40572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marL="45644" marR="45644" marT="40572" marB="40572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41">
                <a:tc gridSpan="4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381" marR="31381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600"/>
                    </a:p>
                  </a:txBody>
                  <a:tcPr marL="45644" marR="45644" marT="40572" marB="40572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marL="45644" marR="45644" marT="40572" marB="40572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973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주 제</a:t>
                      </a:r>
                    </a:p>
                  </a:txBody>
                  <a:tcPr marL="23773" marR="23773" marT="42263" marB="4226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학 </a:t>
                      </a:r>
                      <a:r>
                        <a:rPr lang="ko-KR" sz="900" kern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습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내 용</a:t>
                      </a:r>
                    </a:p>
                  </a:txBody>
                  <a:tcPr marL="23773" marR="23773" marT="42263" marB="4226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시 간</a:t>
                      </a:r>
                    </a:p>
                  </a:txBody>
                  <a:tcPr marL="23773" marR="23773" marT="42263" marB="4226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학습방법</a:t>
                      </a:r>
                    </a:p>
                  </a:txBody>
                  <a:tcPr marL="23773" marR="23773" marT="42263" marB="4226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2027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[M1]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경영환경의 변화와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목표에 의한 관리</a:t>
                      </a:r>
                    </a:p>
                  </a:txBody>
                  <a:tcPr marL="23773" marR="23773" marT="42263" marB="4226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전통적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관리방식의 특성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경영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패러다임의 변화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목표에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의한 관리의 기본 </a:t>
                      </a:r>
                      <a:r>
                        <a:rPr lang="ko-KR" sz="900" kern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컨셉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전략적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경영과 목표에 의한 관리</a:t>
                      </a:r>
                    </a:p>
                  </a:txBody>
                  <a:tcPr marL="23773" marR="23773" marT="42263" marB="4226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773" marR="23773" marT="42263" marB="4226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773" marR="23773" marT="42263" marB="4226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7013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[M2]</a:t>
                      </a:r>
                      <a:b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목표에 의한 관리시스템</a:t>
                      </a:r>
                    </a:p>
                  </a:txBody>
                  <a:tcPr marL="23773" marR="23773" marT="42263" marB="4226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목표의 구조 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조직목표와 개인목표 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목표의 구비조건 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목표에 의한 관리의 프로세스</a:t>
                      </a:r>
                    </a:p>
                  </a:txBody>
                  <a:tcPr marL="23773" marR="23773" marT="42263" marB="4226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773" marR="23773" marT="42263" marB="4226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773" marR="23773" marT="42263" marB="4226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02027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[M3]</a:t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목표설정 및 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달성의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단계</a:t>
                      </a: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773" marR="23773" marT="42263" marB="4226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직무와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목표 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전략적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사고와 문제해결적 관점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목표설정의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구체적 단계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목표시스템의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구축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목표설정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연습 및 토의</a:t>
                      </a:r>
                    </a:p>
                  </a:txBody>
                  <a:tcPr marL="23773" marR="23773" marT="42263" marB="4226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773" marR="23773" marT="42263" marB="4226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773" marR="23773" marT="42263" marB="4226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2000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[M4]</a:t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목표설정과정의 검토</a:t>
                      </a:r>
                    </a:p>
                  </a:txBody>
                  <a:tcPr marL="23773" marR="23773" marT="42263" marB="4226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프로세스와 아웃풋 매트릭스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루틴업무와 </a:t>
                      </a:r>
                      <a:r>
                        <a:rPr lang="ko-KR" sz="900" kern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스탭업무의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목표설정</a:t>
                      </a:r>
                    </a:p>
                  </a:txBody>
                  <a:tcPr marL="23773" marR="23773" marT="42263" marB="4226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773" marR="23773" marT="42263" marB="4226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773" marR="23773" marT="42263" marB="4226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02027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[M5]</a:t>
                      </a:r>
                      <a:b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목표에 의한 관리의 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실행상 요점</a:t>
                      </a:r>
                    </a:p>
                  </a:txBody>
                  <a:tcPr marL="23773" marR="23773" marT="42263" marB="4226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관리자의 리더십 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지도와 지원 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조정과 통합 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상황변화와 목표의 변경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팀의 목표에 의한 관리</a:t>
                      </a:r>
                    </a:p>
                  </a:txBody>
                  <a:tcPr marL="23773" marR="23773" marT="42263" marB="4226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773" marR="23773" marT="42263" marB="4226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773" marR="23773" marT="42263" marB="4226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17013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[M6]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평가 및 정리</a:t>
                      </a:r>
                    </a:p>
                  </a:txBody>
                  <a:tcPr marL="23773" marR="23773" marT="42263" marB="4226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평가의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목적 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자기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평가의 포인트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상사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평가의 포인트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행동계획의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수립</a:t>
                      </a:r>
                    </a:p>
                  </a:txBody>
                  <a:tcPr marL="23773" marR="23773" marT="42263" marB="4226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773" marR="23773" marT="42263" marB="4226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773" marR="23773" marT="42263" marB="4226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-243408" y="613301"/>
            <a:ext cx="285366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</a:t>
            </a:r>
            <a:r>
              <a:rPr kumimoji="0" lang="ko-KR" altLang="en-US" sz="1200" b="0" i="0" u="none" strike="noStrike" kern="1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과정명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팀목표관리과정</a:t>
            </a:r>
            <a:endParaRPr kumimoji="0" lang="ko-KR" altLang="en-US" sz="1200" b="0" i="0" u="none" strike="noStrike" kern="10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분류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조직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•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의식화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/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조직활성화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504" y="214092"/>
            <a:ext cx="6508856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타이포_팩토리 M" pitchFamily="18" charset="-127"/>
                <a:ea typeface="타이포_팩토리 M" pitchFamily="18" charset="-127"/>
                <a:cs typeface="+mn-cs"/>
              </a:rPr>
              <a:t>과정 및 구성 내용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타이포_팩토리 M" pitchFamily="18" charset="-127"/>
              <a:ea typeface="타이포_팩토리 M" pitchFamily="18" charset="-127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848D27-6122-49BD-8FF1-8EA2358648D9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316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54"/>
          <p:cNvGrpSpPr/>
          <p:nvPr/>
        </p:nvGrpSpPr>
        <p:grpSpPr>
          <a:xfrm>
            <a:off x="223279" y="1115690"/>
            <a:ext cx="6408737" cy="7272734"/>
            <a:chOff x="392877" y="2428868"/>
            <a:chExt cx="4107686" cy="2571768"/>
          </a:xfrm>
        </p:grpSpPr>
        <p:sp>
          <p:nvSpPr>
            <p:cNvPr id="3" name="직사각형 2"/>
            <p:cNvSpPr/>
            <p:nvPr/>
          </p:nvSpPr>
          <p:spPr>
            <a:xfrm>
              <a:off x="392877" y="4931129"/>
              <a:ext cx="4106878" cy="69507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 w="3175">
                  <a:solidFill>
                    <a:schemeClr val="tx1"/>
                  </a:solidFill>
                </a:ln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" name="직사각형 3"/>
            <p:cNvSpPr/>
            <p:nvPr/>
          </p:nvSpPr>
          <p:spPr>
            <a:xfrm>
              <a:off x="392877" y="2428868"/>
              <a:ext cx="4106878" cy="69507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 w="3175">
                  <a:solidFill>
                    <a:schemeClr val="tx1"/>
                  </a:solidFill>
                </a:ln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 rot="5400000">
              <a:off x="-835385" y="3671193"/>
              <a:ext cx="2537014" cy="52366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 w="3175">
                  <a:solidFill>
                    <a:schemeClr val="tx1"/>
                  </a:solidFill>
                </a:ln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467386" y="2498375"/>
              <a:ext cx="3971114" cy="2432754"/>
            </a:xfrm>
            <a:prstGeom prst="rect">
              <a:avLst/>
            </a:prstGeom>
            <a:solidFill>
              <a:srgbClr val="1E3C28">
                <a:alpha val="85098"/>
              </a:srgb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1323803" y="2520193"/>
              <a:ext cx="2256136" cy="3475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>
                  <a:latin typeface="맑은 고딕" pitchFamily="50" charset="-127"/>
                  <a:ea typeface="맑은 고딕" pitchFamily="50" charset="-127"/>
                </a:rPr>
                <a:t>조직활성화 프로그램 교육 모듈</a:t>
              </a:r>
              <a:endParaRPr lang="ko-KR" altLang="en-US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8" name="모서리가 둥근 직사각형 7"/>
            <p:cNvSpPr/>
            <p:nvPr/>
          </p:nvSpPr>
          <p:spPr>
            <a:xfrm>
              <a:off x="3226962" y="4882805"/>
              <a:ext cx="169706" cy="34754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9" name="모서리가 둥근 직사각형 8"/>
            <p:cNvSpPr/>
            <p:nvPr/>
          </p:nvSpPr>
          <p:spPr>
            <a:xfrm>
              <a:off x="2039022" y="4896375"/>
              <a:ext cx="169706" cy="3475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0" name="모서리가 둥근 직사각형 9"/>
            <p:cNvSpPr/>
            <p:nvPr/>
          </p:nvSpPr>
          <p:spPr>
            <a:xfrm>
              <a:off x="1835376" y="4896375"/>
              <a:ext cx="169706" cy="3475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1" name="모서리가 둥근 직사각형 10"/>
            <p:cNvSpPr/>
            <p:nvPr/>
          </p:nvSpPr>
          <p:spPr>
            <a:xfrm>
              <a:off x="3498492" y="4880487"/>
              <a:ext cx="169706" cy="34754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2" name="모서리가 둥근 직사각형 11"/>
            <p:cNvSpPr/>
            <p:nvPr/>
          </p:nvSpPr>
          <p:spPr>
            <a:xfrm>
              <a:off x="1020788" y="4792114"/>
              <a:ext cx="339411" cy="139014"/>
            </a:xfrm>
            <a:prstGeom prst="roundRect">
              <a:avLst/>
            </a:prstGeom>
            <a:solidFill>
              <a:srgbClr val="0070C0"/>
            </a:solidFill>
            <a:ln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 rot="5400000">
              <a:off x="3205872" y="3671193"/>
              <a:ext cx="2537015" cy="52366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 w="3175">
                  <a:solidFill>
                    <a:schemeClr val="tx1"/>
                  </a:solidFill>
                </a:ln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pic>
        <p:nvPicPr>
          <p:cNvPr id="14" name="Picture 11" descr="tour_badpoin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0688" y="1547664"/>
            <a:ext cx="742077" cy="625083"/>
          </a:xfrm>
          <a:prstGeom prst="rect">
            <a:avLst/>
          </a:prstGeom>
          <a:noFill/>
        </p:spPr>
      </p:pic>
      <p:graphicFrame>
        <p:nvGraphicFramePr>
          <p:cNvPr id="15" name="표 14"/>
          <p:cNvGraphicFramePr>
            <a:graphicFrameLocks noGrp="1"/>
          </p:cNvGraphicFramePr>
          <p:nvPr>
            <p:extLst/>
          </p:nvPr>
        </p:nvGraphicFramePr>
        <p:xfrm>
          <a:off x="1064435" y="2411760"/>
          <a:ext cx="4956853" cy="3663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6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CC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주 제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85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3-1. 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자기혁신과 조직활성화 과정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3-2. 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팀 빌딩 리더 과정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3-3. 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변화관리 과정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3-4. 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전 사원 의식혁신 과정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3-5. 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커뮤니케이션 스킬 과정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994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54"/>
          <p:cNvGrpSpPr/>
          <p:nvPr/>
        </p:nvGrpSpPr>
        <p:grpSpPr>
          <a:xfrm>
            <a:off x="223279" y="1115690"/>
            <a:ext cx="6408737" cy="7272734"/>
            <a:chOff x="392877" y="2428868"/>
            <a:chExt cx="4107686" cy="2571768"/>
          </a:xfrm>
        </p:grpSpPr>
        <p:sp>
          <p:nvSpPr>
            <p:cNvPr id="3" name="직사각형 2"/>
            <p:cNvSpPr/>
            <p:nvPr/>
          </p:nvSpPr>
          <p:spPr>
            <a:xfrm>
              <a:off x="392877" y="4931129"/>
              <a:ext cx="4106878" cy="69507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 w="3175">
                  <a:solidFill>
                    <a:schemeClr val="tx1"/>
                  </a:solidFill>
                </a:ln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" name="직사각형 3"/>
            <p:cNvSpPr/>
            <p:nvPr/>
          </p:nvSpPr>
          <p:spPr>
            <a:xfrm>
              <a:off x="392877" y="2428868"/>
              <a:ext cx="4106878" cy="69507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 w="3175">
                  <a:solidFill>
                    <a:schemeClr val="tx1"/>
                  </a:solidFill>
                </a:ln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 rot="5400000">
              <a:off x="-835385" y="3671193"/>
              <a:ext cx="2537014" cy="52366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 w="3175">
                  <a:solidFill>
                    <a:schemeClr val="tx1"/>
                  </a:solidFill>
                </a:ln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467386" y="2498375"/>
              <a:ext cx="3971114" cy="2432754"/>
            </a:xfrm>
            <a:prstGeom prst="rect">
              <a:avLst/>
            </a:prstGeom>
            <a:solidFill>
              <a:srgbClr val="1E3C28">
                <a:alpha val="85098"/>
              </a:srgb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1529905" y="2516047"/>
              <a:ext cx="1832822" cy="3475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>
                  <a:latin typeface="맑은 고딕" pitchFamily="50" charset="-127"/>
                  <a:ea typeface="맑은 고딕" pitchFamily="50" charset="-127"/>
                </a:rPr>
                <a:t>직무 </a:t>
              </a:r>
              <a:r>
                <a:rPr lang="en-US" altLang="ko-KR" dirty="0" smtClean="0">
                  <a:latin typeface="맑은 고딕" pitchFamily="50" charset="-127"/>
                  <a:ea typeface="맑은 고딕" pitchFamily="50" charset="-127"/>
                </a:rPr>
                <a:t>&amp; </a:t>
              </a:r>
              <a:r>
                <a:rPr lang="ko-KR" altLang="en-US" dirty="0" smtClean="0">
                  <a:latin typeface="맑은 고딕" pitchFamily="50" charset="-127"/>
                  <a:ea typeface="맑은 고딕" pitchFamily="50" charset="-127"/>
                </a:rPr>
                <a:t>서비스 교육 모듈</a:t>
              </a:r>
              <a:endParaRPr lang="ko-KR" altLang="en-US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8" name="모서리가 둥근 직사각형 7"/>
            <p:cNvSpPr/>
            <p:nvPr/>
          </p:nvSpPr>
          <p:spPr>
            <a:xfrm>
              <a:off x="3226962" y="4882805"/>
              <a:ext cx="169706" cy="34754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9" name="모서리가 둥근 직사각형 8"/>
            <p:cNvSpPr/>
            <p:nvPr/>
          </p:nvSpPr>
          <p:spPr>
            <a:xfrm>
              <a:off x="2039022" y="4896375"/>
              <a:ext cx="169706" cy="3475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0" name="모서리가 둥근 직사각형 9"/>
            <p:cNvSpPr/>
            <p:nvPr/>
          </p:nvSpPr>
          <p:spPr>
            <a:xfrm>
              <a:off x="1835376" y="4896375"/>
              <a:ext cx="169706" cy="3475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1" name="모서리가 둥근 직사각형 10"/>
            <p:cNvSpPr/>
            <p:nvPr/>
          </p:nvSpPr>
          <p:spPr>
            <a:xfrm>
              <a:off x="3498492" y="4880487"/>
              <a:ext cx="169706" cy="34754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2" name="모서리가 둥근 직사각형 11"/>
            <p:cNvSpPr/>
            <p:nvPr/>
          </p:nvSpPr>
          <p:spPr>
            <a:xfrm>
              <a:off x="1020788" y="4792114"/>
              <a:ext cx="339411" cy="139014"/>
            </a:xfrm>
            <a:prstGeom prst="roundRect">
              <a:avLst/>
            </a:prstGeom>
            <a:solidFill>
              <a:srgbClr val="0070C0"/>
            </a:solidFill>
            <a:ln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 rot="5400000">
              <a:off x="3205872" y="3671193"/>
              <a:ext cx="2537015" cy="52366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 w="3175">
                  <a:solidFill>
                    <a:schemeClr val="tx1"/>
                  </a:solidFill>
                </a:ln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pic>
        <p:nvPicPr>
          <p:cNvPr id="14" name="Picture 11" descr="tour_badpoin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0688" y="1547664"/>
            <a:ext cx="742077" cy="625083"/>
          </a:xfrm>
          <a:prstGeom prst="rect">
            <a:avLst/>
          </a:prstGeom>
          <a:noFill/>
        </p:spPr>
      </p:pic>
      <p:graphicFrame>
        <p:nvGraphicFramePr>
          <p:cNvPr id="15" name="표 14"/>
          <p:cNvGraphicFramePr>
            <a:graphicFrameLocks noGrp="1"/>
          </p:cNvGraphicFramePr>
          <p:nvPr>
            <p:extLst/>
          </p:nvPr>
        </p:nvGraphicFramePr>
        <p:xfrm>
          <a:off x="1064435" y="2411760"/>
          <a:ext cx="4956853" cy="3663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6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CC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주 제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85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4-1. CS 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스킬 과정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4-2. CS 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핵심리더 과정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4-3. CS 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프로세스 개선 과정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4-4. CS 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전략수립 과정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4-5. CS 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강사양성 과정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4-6. 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여사원 의식혁신 과정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4-7. 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매니저 과정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4-8. </a:t>
                      </a:r>
                      <a:r>
                        <a:rPr kumimoji="1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멘토링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스킬 과정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480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4294967295"/>
          </p:nvPr>
        </p:nvGraphicFramePr>
        <p:xfrm>
          <a:off x="188640" y="1331640"/>
          <a:ext cx="6480720" cy="741682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146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7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9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7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6264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목적 및 개요</a:t>
                      </a:r>
                    </a:p>
                  </a:txBody>
                  <a:tcPr marL="40226" marR="40226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급변하는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조직 환경에 효율적으로 대처하고 효과적인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전략을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수립한다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스스로의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변화에 성공함으로써 다른 조직원을 코치하고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변화를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리드 한다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팀원들의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분명한 목표 설정과 최고의 성과를 도아주는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코치의역할과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방법을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구체적으로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제시한다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226" marR="40226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2000"/>
                    </a:p>
                  </a:txBody>
                  <a:tcPr marL="58511" marR="58511" marT="52011" marB="52011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2000" dirty="0"/>
                    </a:p>
                  </a:txBody>
                  <a:tcPr marL="58511" marR="58511" marT="52011" marB="52011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903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기대효과 및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특징</a:t>
                      </a:r>
                    </a:p>
                  </a:txBody>
                  <a:tcPr marL="40226" marR="40226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조직의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일부로서 끊임없는 변화를 추구하고 개인의 성과를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높여서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조직의 발전을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이루도록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한다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자신과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타인에 대한 긍정적인 마인드를 갖도록 인식의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변화를유도한다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긍정적인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개인의 행동을 병원의 조직문화로 정착시킨다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 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226" marR="40226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2000"/>
                    </a:p>
                  </a:txBody>
                  <a:tcPr marL="58511" marR="58511" marT="52011" marB="52011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2000" dirty="0"/>
                    </a:p>
                  </a:txBody>
                  <a:tcPr marL="58511" marR="58511" marT="52011" marB="52011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32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대상 및 시간</a:t>
                      </a:r>
                    </a:p>
                  </a:txBody>
                  <a:tcPr marL="40226" marR="40226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대상</a:t>
                      </a: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팀장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실장급이상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인원</a:t>
                      </a: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협의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시간</a:t>
                      </a: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20H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226" marR="40226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2000" dirty="0"/>
                    </a:p>
                  </a:txBody>
                  <a:tcPr marL="58511" marR="58511" marT="52011" marB="52011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2000" dirty="0"/>
                    </a:p>
                  </a:txBody>
                  <a:tcPr marL="58511" marR="58511" marT="52011" marB="52011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117"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226" marR="40226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2000" dirty="0"/>
                    </a:p>
                  </a:txBody>
                  <a:tcPr marL="58511" marR="58511" marT="52011" marB="52011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2000" dirty="0"/>
                    </a:p>
                  </a:txBody>
                  <a:tcPr marL="58511" marR="58511" marT="52011" marB="52011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46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주 제</a:t>
                      </a:r>
                    </a:p>
                  </a:txBody>
                  <a:tcPr marL="30475" marR="30475" marT="54177" marB="5417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학 습 내 용</a:t>
                      </a:r>
                    </a:p>
                  </a:txBody>
                  <a:tcPr marL="30475" marR="30475" marT="54177" marB="5417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시 간</a:t>
                      </a:r>
                    </a:p>
                  </a:txBody>
                  <a:tcPr marL="30475" marR="30475" marT="54177" marB="5417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학습방법</a:t>
                      </a:r>
                    </a:p>
                  </a:txBody>
                  <a:tcPr marL="30475" marR="30475" marT="54177" marB="5417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366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매니저에서 </a:t>
                      </a:r>
                      <a:endParaRPr lang="en-US" altLang="ko-KR" sz="900" kern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코치로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475" marR="30475" marT="54177" marB="5417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개강식 및 오리엔테이션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 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‘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지시형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'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에서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‘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동기 </a:t>
                      </a:r>
                      <a:r>
                        <a:rPr lang="ko-KR" sz="900" kern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부여형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'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으로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‘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훈련을 위한 훈련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'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에서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‘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성과형상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'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으로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475" marR="30475" marT="54177" marB="5417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4.5H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475" marR="30475" marT="54177" marB="5417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강의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게임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동영상</a:t>
                      </a:r>
                    </a:p>
                  </a:txBody>
                  <a:tcPr marL="30475" marR="30475" marT="54177" marB="5417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8366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Action Coaching </a:t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기초 훈련 </a:t>
                      </a:r>
                    </a:p>
                  </a:txBody>
                  <a:tcPr marL="30475" marR="30475" marT="54177" marB="5417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Action Coaching 8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단계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How to read people </a:t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Action Coach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에게 필요한 화법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475" marR="30475" marT="54177" marB="5417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475" marR="30475" marT="54177" marB="5417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강의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실습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동영상</a:t>
                      </a:r>
                    </a:p>
                  </a:txBody>
                  <a:tcPr marL="30475" marR="30475" marT="54177" marB="5417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8366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Action Coaching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응용훈련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 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475" marR="30475" marT="54177" marB="5417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Action Coach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에게 필요한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Body language  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지시를 대신하는 질문 연습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건설적인 대립과 효과적인 동조 연습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 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475" marR="30475" marT="54177" marB="5417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475" marR="30475" marT="54177" marB="5417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강의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동영상</a:t>
                      </a:r>
                    </a:p>
                  </a:txBody>
                  <a:tcPr marL="30475" marR="30475" marT="54177" marB="5417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8366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Action Coaching </a:t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실제훈련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 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475" marR="30475" marT="54177" marB="5417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공감적 경청과 피드백 연습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 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조직과 개인의 변화 </a:t>
                      </a:r>
                      <a:r>
                        <a:rPr lang="ko-KR" sz="900" kern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코칭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지속적인 성과 </a:t>
                      </a:r>
                      <a:r>
                        <a:rPr lang="ko-KR" sz="900" kern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코칭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 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475" marR="30475" marT="54177" marB="5417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475" marR="30475" marT="54177" marB="5417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강의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동영상</a:t>
                      </a:r>
                    </a:p>
                  </a:txBody>
                  <a:tcPr marL="30475" marR="30475" marT="54177" marB="5417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3356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적용사례 발표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 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475" marR="30475" marT="54177" marB="5417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문제해결 </a:t>
                      </a:r>
                      <a:r>
                        <a:rPr lang="ko-KR" sz="900" kern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코칭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적용사례 발표 및 종료식</a:t>
                      </a:r>
                    </a:p>
                  </a:txBody>
                  <a:tcPr marL="30475" marR="30475" marT="54177" marB="5417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475" marR="30475" marT="54177" marB="5417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강의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사례발표</a:t>
                      </a:r>
                    </a:p>
                  </a:txBody>
                  <a:tcPr marL="30475" marR="30475" marT="54177" marB="5417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71582" y="613869"/>
            <a:ext cx="44375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</a:t>
            </a:r>
            <a:r>
              <a:rPr kumimoji="0" lang="ko-KR" altLang="en-US" sz="1200" b="0" i="0" u="none" strike="noStrike" kern="1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과정명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액션코칭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과정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분류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리더십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/</a:t>
            </a:r>
            <a:r>
              <a:rPr kumimoji="0" lang="ko-KR" altLang="en-US" sz="1200" b="0" i="0" u="none" strike="noStrike" kern="1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임파워링</a:t>
            </a:r>
            <a:endParaRPr kumimoji="0" lang="en-US" altLang="ko-KR" sz="1200" b="0" i="0" u="none" strike="noStrike" kern="10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504" y="214092"/>
            <a:ext cx="6508856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타이포_팩토리 M" pitchFamily="18" charset="-127"/>
                <a:ea typeface="타이포_팩토리 M" pitchFamily="18" charset="-127"/>
                <a:cs typeface="+mn-cs"/>
              </a:rPr>
              <a:t>과정 및 구성 내용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타이포_팩토리 M" pitchFamily="18" charset="-127"/>
              <a:ea typeface="타이포_팩토리 M" pitchFamily="18" charset="-127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848D27-6122-49BD-8FF1-8EA2358648D9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491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4294967295"/>
          </p:nvPr>
        </p:nvGraphicFramePr>
        <p:xfrm>
          <a:off x="188639" y="1259632"/>
          <a:ext cx="6480720" cy="746919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005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7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9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7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920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목적 및 개요</a:t>
                      </a:r>
                    </a:p>
                  </a:txBody>
                  <a:tcPr marL="30808" marR="30808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효과적인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업무추진 및 직무 능력을 통하여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좋은 작업상 경험과 방법을 효율적으로 활용 할 수 있다</a:t>
                      </a:r>
                    </a:p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돋움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코칭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액션 </a:t>
                      </a:r>
                      <a:r>
                        <a:rPr lang="ko-KR" sz="900" kern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풀렌을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종합 정리하여 통일되고 경험을 체계화 해서 직무 기술의 체계적 발전에 기여</a:t>
                      </a:r>
                    </a:p>
                  </a:txBody>
                  <a:tcPr marL="30808" marR="30808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600"/>
                    </a:p>
                  </a:txBody>
                  <a:tcPr marL="44812" marR="44812" marT="39832" marB="39832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marL="44812" marR="44812" marT="39832" marB="39832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836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기대효과 및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특징</a:t>
                      </a:r>
                    </a:p>
                  </a:txBody>
                  <a:tcPr marL="30808" marR="30808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업무에 대해 새로운 시각과 방법으로 접근함으로써</a:t>
                      </a: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개선의식을 높이고 촉진 할 수 있다</a:t>
                      </a: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sz="900" kern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커뮤니케이션을 통한 </a:t>
                      </a:r>
                      <a:r>
                        <a:rPr lang="ko-KR" sz="900" kern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코칭에서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공통적으로 질문법</a:t>
                      </a: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적극적인 경청법</a:t>
                      </a: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올바른 피드백방법 기능이 겸비한 </a:t>
                      </a: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n-US" altLang="ko-KR" sz="900" kern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</a:p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직무코칭을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풍부하게 실시하여 훌륭한 직무성과를 만들게 한다</a:t>
                      </a: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808" marR="30808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marL="44812" marR="44812" marT="39832" marB="39832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marL="44812" marR="44812" marT="39832" marB="39832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88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대상 및 시간</a:t>
                      </a:r>
                    </a:p>
                  </a:txBody>
                  <a:tcPr marL="30808" marR="30808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대상</a:t>
                      </a: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sz="900" kern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코칭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스킬이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필요한 리더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인원</a:t>
                      </a: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20~25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명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시간</a:t>
                      </a: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24H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808" marR="30808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marL="44812" marR="44812" marT="39832" marB="39832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marL="44812" marR="44812" marT="39832" marB="39832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610"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808" marR="30808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marL="44812" marR="44812" marT="39832" marB="39832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marL="44812" marR="44812" marT="39832" marB="39832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29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주 제</a:t>
                      </a:r>
                    </a:p>
                  </a:txBody>
                  <a:tcPr marL="23339" marR="23339" marT="41492" marB="4149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학 </a:t>
                      </a:r>
                      <a:r>
                        <a:rPr lang="ko-KR" sz="900" kern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습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내 용</a:t>
                      </a:r>
                    </a:p>
                  </a:txBody>
                  <a:tcPr marL="23339" marR="23339" marT="41492" marB="4149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시 간</a:t>
                      </a:r>
                    </a:p>
                  </a:txBody>
                  <a:tcPr marL="23339" marR="23339" marT="41492" marB="4149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학습방법</a:t>
                      </a:r>
                    </a:p>
                  </a:txBody>
                  <a:tcPr marL="23339" marR="23339" marT="41492" marB="4149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73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모듈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Opening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339" marR="23339" marT="41492" marB="4149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과정 개요 및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Ice Breaking</a:t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리더십의 </a:t>
                      </a:r>
                      <a:r>
                        <a:rPr lang="ko-KR" sz="900" kern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트랜드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23339" marR="23339" marT="41492" marB="4149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339" marR="23339" marT="41492" marB="4149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강의</a:t>
                      </a:r>
                    </a:p>
                  </a:txBody>
                  <a:tcPr marL="23339" marR="23339" marT="41492" marB="4149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317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모듈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인식의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장</a:t>
                      </a: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339" marR="23339" marT="41492" marB="4149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Why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Coaching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코칭의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기본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코칭의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방법</a:t>
                      </a:r>
                    </a:p>
                  </a:txBody>
                  <a:tcPr marL="23339" marR="23339" marT="41492" marB="4149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339" marR="23339" marT="41492" marB="4149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강의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동영상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토의</a:t>
                      </a:r>
                    </a:p>
                  </a:txBody>
                  <a:tcPr marL="23339" marR="23339" marT="41492" marB="4149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317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모듈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변화의 장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(Ⅰ)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339" marR="23339" marT="41492" marB="4149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질문능력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적극적 경청능력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피드백 능력향상</a:t>
                      </a:r>
                    </a:p>
                  </a:txBody>
                  <a:tcPr marL="23339" marR="23339" marT="41492" marB="4149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339" marR="23339" marT="41492" marB="4149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강의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동영상</a:t>
                      </a:r>
                    </a:p>
                  </a:txBody>
                  <a:tcPr marL="23339" marR="23339" marT="41492" marB="4149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8536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모듈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변화의 장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(Ⅱ)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339" marR="23339" marT="41492" marB="4149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직무코칭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ko-KR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▸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부하의</a:t>
                      </a: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Skill inventory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분석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  </a:t>
                      </a: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부하의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mission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    - Goal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분석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    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부하의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Skill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    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▸부하의 유형과 </a:t>
                      </a:r>
                      <a:r>
                        <a:rPr lang="ko-KR" sz="900" kern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코칭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Style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    </a:t>
                      </a: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Knowledge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분석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    </a:t>
                      </a: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Skill/Knowledge gap </a:t>
                      </a:r>
                      <a:r>
                        <a:rPr lang="ko-KR" sz="900" kern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코칭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339" marR="23339" marT="41492" marB="4149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8.5H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339" marR="23339" marT="41492" marB="4149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강의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동영상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실습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진단</a:t>
                      </a:r>
                    </a:p>
                  </a:txBody>
                  <a:tcPr marL="23339" marR="23339" marT="41492" marB="4149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8317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모듈 </a:t>
                      </a:r>
                      <a: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변화의 장</a:t>
                      </a:r>
                      <a: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(Ⅱ)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339" marR="23339" marT="41492" marB="4149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부하의</a:t>
                      </a: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Skill inventory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분석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 </a:t>
                      </a: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▸</a:t>
                      </a:r>
                      <a:r>
                        <a:rPr lang="ko-KR" sz="900" kern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코칭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실천계획수립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    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목표로 하는 이상적인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(To-be) 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339" marR="23339" marT="41492" marB="4149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339" marR="23339" marT="41492" marB="4149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강의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동영상</a:t>
                      </a:r>
                    </a:p>
                  </a:txBody>
                  <a:tcPr marL="23339" marR="23339" marT="41492" marB="4149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8361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모듈 </a:t>
                      </a:r>
                      <a: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변화의 장</a:t>
                      </a:r>
                      <a: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(Ⅱ)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339" marR="23339" marT="41492" marB="4149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종합실습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및 액션플랜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▸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Coaching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총정리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Sheet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작성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    </a:t>
                      </a: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학습내용에 근거하여 현업에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적용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가능한</a:t>
                      </a: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계획수립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발표</a:t>
                      </a:r>
                    </a:p>
                  </a:txBody>
                  <a:tcPr marL="23339" marR="23339" marT="41492" marB="4149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339" marR="23339" marT="41492" marB="4149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강의</a:t>
                      </a:r>
                    </a:p>
                  </a:txBody>
                  <a:tcPr marL="23339" marR="23339" marT="41492" marB="4149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-243408" y="611560"/>
            <a:ext cx="304602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</a:t>
            </a:r>
            <a:r>
              <a:rPr kumimoji="0" lang="ko-KR" altLang="en-US" sz="1200" b="0" i="0" u="none" strike="noStrike" kern="1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과정명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코칭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스킬 </a:t>
            </a:r>
            <a:r>
              <a:rPr kumimoji="0" lang="ko-KR" altLang="en-US" sz="1200" b="0" i="0" u="none" strike="noStrike" kern="1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역향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강화과정</a:t>
            </a:r>
          </a:p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분류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리더십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/</a:t>
            </a:r>
            <a:r>
              <a:rPr kumimoji="0" lang="ko-KR" altLang="en-US" sz="1200" b="0" i="0" u="none" strike="noStrike" kern="1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임파워링</a:t>
            </a:r>
            <a:endParaRPr kumimoji="0" lang="ko-KR" altLang="en-US" sz="1200" b="0" i="0" u="none" strike="noStrike" kern="10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504" y="214092"/>
            <a:ext cx="6508856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타이포_팩토리 M" pitchFamily="18" charset="-127"/>
                <a:ea typeface="타이포_팩토리 M" pitchFamily="18" charset="-127"/>
                <a:cs typeface="+mn-cs"/>
              </a:rPr>
              <a:t>과정 및 구성 내용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타이포_팩토리 M" pitchFamily="18" charset="-127"/>
              <a:ea typeface="타이포_팩토리 M" pitchFamily="18" charset="-127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848D27-6122-49BD-8FF1-8EA2358648D9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16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4294967295"/>
          </p:nvPr>
        </p:nvGraphicFramePr>
        <p:xfrm>
          <a:off x="185739" y="1403647"/>
          <a:ext cx="6457948" cy="735430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013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22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7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45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6568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목적 및 개요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528" marR="29528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합리적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/>
                        <a:t>논리적 경영 사고 함양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문제 </a:t>
                      </a:r>
                      <a:r>
                        <a:rPr lang="ko-KR" sz="900" kern="0" dirty="0"/>
                        <a:t>해결 능력 배양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528" marR="29528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949" marR="42949" marT="38177" marB="38177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949" marR="42949" marT="38177" marB="38177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477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기대효과 및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ko-KR" sz="900" kern="0" dirty="0"/>
                        <a:t>특징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528" marR="29528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합리적 </a:t>
                      </a:r>
                      <a:r>
                        <a:rPr lang="ko-KR" sz="900" kern="0" dirty="0"/>
                        <a:t>의사결정 능력 </a:t>
                      </a:r>
                      <a:r>
                        <a:rPr lang="ko-KR" sz="900" kern="0" dirty="0" smtClean="0"/>
                        <a:t>습득</a:t>
                      </a:r>
                      <a:endParaRPr lang="en-US" altLang="ko-KR" sz="900" kern="0" dirty="0" smtClean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경영의 </a:t>
                      </a:r>
                      <a:r>
                        <a:rPr lang="ko-KR" sz="900" kern="0" dirty="0"/>
                        <a:t>효율성과 </a:t>
                      </a:r>
                      <a:r>
                        <a:rPr lang="ko-KR" sz="900" kern="0" dirty="0" err="1"/>
                        <a:t>효과성</a:t>
                      </a:r>
                      <a:r>
                        <a:rPr lang="ko-KR" sz="900" kern="0" dirty="0"/>
                        <a:t> 제고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528" marR="29528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949" marR="42949" marT="38177" marB="38177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949" marR="42949" marT="38177" marB="38177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53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대상 및 시간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528" marR="29528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대상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</a:t>
                      </a:r>
                      <a:r>
                        <a:rPr lang="ko-KR" sz="900" kern="0" dirty="0"/>
                        <a:t>관리자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/>
                        <a:t>팀장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/>
                        <a:t>대리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/>
                        <a:t>리더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인원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</a:t>
                      </a:r>
                      <a:r>
                        <a:rPr lang="ko-KR" altLang="en-US" sz="900" kern="100" dirty="0" smtClean="0"/>
                        <a:t>협의</a:t>
                      </a:r>
                      <a:endParaRPr lang="ko-KR" sz="900" kern="0" dirty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시간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21H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528" marR="29528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949" marR="42949" marT="38177" marB="38177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949" marR="42949" marT="38177" marB="38177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503">
                <a:tc gridSpan="4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528" marR="29528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949" marR="42949" marT="38177" marB="38177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949" marR="42949" marT="38177" marB="38177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868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주 제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370" marR="22370" marT="39768" marB="3976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 </a:t>
                      </a:r>
                      <a:r>
                        <a:rPr lang="ko-KR" sz="900" kern="0" dirty="0" err="1"/>
                        <a:t>습</a:t>
                      </a:r>
                      <a:r>
                        <a:rPr lang="ko-KR" sz="900" kern="0" dirty="0"/>
                        <a:t> 내 용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370" marR="22370" marT="39768" marB="3976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시 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370" marR="22370" marT="39768" marB="3976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학습방법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370" marR="22370" marT="39768" marB="3976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0721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프롤로그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370" marR="22370" marT="39768" marB="3976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과정 소개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우리들의 규칙들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학습에서 기대하는 것들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학습 팀 구성 발표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370" marR="22370" marT="39768" marB="3976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1.0H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370" marR="22370" marT="39768" marB="3976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실습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370" marR="22370" marT="39768" marB="3976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39005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 [M1]</a:t>
                      </a:r>
                      <a:br>
                        <a:rPr lang="en-US" sz="900" kern="0" dirty="0"/>
                      </a:br>
                      <a:r>
                        <a:rPr lang="ko-KR" sz="900" kern="0" dirty="0"/>
                        <a:t>문제의식 및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문제해결 프로세스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370" marR="22370" marT="39768" marB="3976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문제해결 사례연구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문제발생 유형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문제의식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문제 해결 프로세스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자사 문제해결 사례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370" marR="22370" marT="39768" marB="3976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7.0H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370" marR="22370" marT="39768" marB="3976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실습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사례연구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강의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VTR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370" marR="22370" marT="39768" marB="3976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07290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[M2]</a:t>
                      </a:r>
                      <a:br>
                        <a:rPr lang="en-US" sz="900" kern="0"/>
                      </a:br>
                      <a:r>
                        <a:rPr lang="ko-KR" sz="900" kern="0"/>
                        <a:t>의사결정 프로세스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370" marR="22370" marT="39768" marB="3976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의사결정이란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의사결정의 목표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대안의 작성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 err="1"/>
                        <a:t>리스크의</a:t>
                      </a:r>
                      <a:r>
                        <a:rPr lang="ko-KR" sz="900" kern="0" dirty="0"/>
                        <a:t> 검토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 err="1"/>
                        <a:t>리스크에</a:t>
                      </a:r>
                      <a:r>
                        <a:rPr lang="ko-KR" sz="900" kern="0" dirty="0"/>
                        <a:t> 대한 대책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최종 안의 결정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370" marR="22370" marT="39768" marB="3976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6.0H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370" marR="22370" marT="39768" marB="3976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실습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사례연구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강의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370" marR="22370" marT="39768" marB="3976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07290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[M3]</a:t>
                      </a:r>
                      <a:br>
                        <a:rPr lang="en-US" sz="900" kern="0"/>
                      </a:br>
                      <a:r>
                        <a:rPr lang="ko-KR" sz="900" kern="0"/>
                        <a:t>상황 분석 프로세스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370" marR="22370" marT="39768" marB="3976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관심사의 열거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관심사의 명확화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관심사 과제화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우선 순위의 평가</a:t>
                      </a:r>
                      <a:r>
                        <a:rPr lang="en-US" sz="900" kern="0" dirty="0"/>
                        <a:t>,</a:t>
                      </a:r>
                      <a:r>
                        <a:rPr lang="ko-KR" sz="900" kern="0" dirty="0"/>
                        <a:t>설정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분석 기법 선정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책임자 선정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370" marR="22370" marT="39768" marB="3976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3.0H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370" marR="22370" marT="39768" marB="3976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실습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사례연구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강의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370" marR="22370" marT="39768" marB="3976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07290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[M4]</a:t>
                      </a:r>
                      <a:br>
                        <a:rPr lang="en-US" sz="900" kern="0"/>
                      </a:br>
                      <a:r>
                        <a:rPr lang="ko-KR" sz="900" kern="0"/>
                        <a:t>잠재 리스크 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분석 프로세스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370" marR="22370" marT="39768" marB="3976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잠재 </a:t>
                      </a:r>
                      <a:r>
                        <a:rPr lang="ko-KR" sz="900" kern="0" dirty="0" err="1"/>
                        <a:t>리스크란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프로젝트의 진행 단계 설정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 err="1"/>
                        <a:t>리스크</a:t>
                      </a:r>
                      <a:r>
                        <a:rPr lang="ko-KR" sz="900" kern="0" dirty="0"/>
                        <a:t> 발생 중대 영역 선정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 err="1"/>
                        <a:t>리스크</a:t>
                      </a:r>
                      <a:r>
                        <a:rPr lang="ko-KR" sz="900" kern="0" dirty="0"/>
                        <a:t> 발생 검토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 err="1"/>
                        <a:t>리스크에</a:t>
                      </a:r>
                      <a:r>
                        <a:rPr lang="ko-KR" sz="900" kern="0" dirty="0"/>
                        <a:t> 대한 원인 상정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/>
                        <a:t>평가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대책 수립</a:t>
                      </a:r>
                      <a:r>
                        <a:rPr lang="en-US" sz="900" kern="0" dirty="0"/>
                        <a:t>(</a:t>
                      </a:r>
                      <a:r>
                        <a:rPr lang="ko-KR" sz="900" kern="0" dirty="0"/>
                        <a:t>예방대책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/>
                        <a:t>문제발생 시 대책</a:t>
                      </a:r>
                      <a:r>
                        <a:rPr lang="en-US" sz="900" kern="0" dirty="0"/>
                        <a:t>, T/G)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370" marR="22370" marT="39768" marB="3976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3.0H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370" marR="22370" marT="39768" marB="3976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실습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사례연구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강의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370" marR="22370" marT="39768" marB="3976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2437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[M5]</a:t>
                      </a:r>
                      <a:endParaRPr lang="ko-KR" sz="900" kern="0" dirty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프로세스 종합 정리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370" marR="22370" marT="39768" marB="3976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종합 </a:t>
                      </a:r>
                      <a:r>
                        <a:rPr lang="ko-KR" sz="900" kern="0" dirty="0"/>
                        <a:t>정리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평가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370" marR="22370" marT="39768" marB="3976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1.0H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370" marR="22370" marT="39768" marB="3976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평가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370" marR="22370" marT="39768" marB="39768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-243408" y="670416"/>
            <a:ext cx="336983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</a:t>
            </a:r>
            <a:r>
              <a:rPr kumimoji="0" lang="ko-KR" altLang="en-US" sz="1200" b="0" i="0" u="none" strike="noStrike" kern="1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과정명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문제해결과 의사결정 과정</a:t>
            </a:r>
          </a:p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분류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경영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•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기획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/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문제해결과 의사결정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504" y="214092"/>
            <a:ext cx="6508856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타이포_팩토리 M" pitchFamily="18" charset="-127"/>
                <a:ea typeface="타이포_팩토리 M" pitchFamily="18" charset="-127"/>
                <a:cs typeface="+mn-cs"/>
              </a:rPr>
              <a:t>과정 및 구성 내용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타이포_팩토리 M" pitchFamily="18" charset="-127"/>
              <a:ea typeface="타이포_팩토리 M" pitchFamily="18" charset="-127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848D27-6122-49BD-8FF1-8EA2358648D9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390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4294967295"/>
          </p:nvPr>
        </p:nvGraphicFramePr>
        <p:xfrm>
          <a:off x="188641" y="1417110"/>
          <a:ext cx="6480719" cy="696850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016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7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9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7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22642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목적 및 개요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728" marR="35728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조직원은 </a:t>
                      </a:r>
                      <a:r>
                        <a:rPr lang="ko-KR" sz="900" kern="0" dirty="0"/>
                        <a:t>예상되는 결정사항을 보고하고 조직리더는 이를 분석하여 신속하고 정확한 의사결정을 </a:t>
                      </a:r>
                      <a:r>
                        <a:rPr lang="en-US" altLang="ko-KR" sz="900" kern="0" dirty="0" smtClean="0"/>
                        <a:t> 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err="1" smtClean="0"/>
                        <a:t>해야합니다</a:t>
                      </a:r>
                      <a:r>
                        <a:rPr lang="en-US" sz="900" kern="0" dirty="0"/>
                        <a:t>. </a:t>
                      </a:r>
                      <a:r>
                        <a:rPr lang="ko-KR" sz="900" kern="0" dirty="0"/>
                        <a:t>아무리 사소한 결정이라도 신속함과 정확성이 결여된 의사결정은 조직에 치명적인 타격을 </a:t>
                      </a:r>
                      <a:r>
                        <a:rPr lang="en-US" altLang="ko-KR" sz="900" kern="0" dirty="0" smtClean="0"/>
                        <a:t> 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줄 </a:t>
                      </a:r>
                      <a:r>
                        <a:rPr lang="ko-KR" sz="900" kern="0" dirty="0"/>
                        <a:t>수도 있습니다</a:t>
                      </a:r>
                      <a:r>
                        <a:rPr lang="en-US" sz="900" kern="0" dirty="0"/>
                        <a:t>. </a:t>
                      </a:r>
                      <a:r>
                        <a:rPr lang="ko-KR" sz="900" kern="0" dirty="0"/>
                        <a:t>본 과정은 이토록 중요한 의사결정에 대해 전략적으로 접근하여 가장 객관적이고 </a:t>
                      </a:r>
                      <a:r>
                        <a:rPr lang="en-US" altLang="ko-KR" sz="900" kern="0" dirty="0" smtClean="0"/>
                        <a:t> 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효율적인 </a:t>
                      </a:r>
                      <a:r>
                        <a:rPr lang="ko-KR" sz="900" kern="0" dirty="0"/>
                        <a:t>의사결정이 가능하도록 도와줍니다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728" marR="35728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968" marR="51968" marT="46193" marB="461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968" marR="51968" marT="46193" marB="4619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7440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기대효과 및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ko-KR" sz="900" kern="0" dirty="0"/>
                        <a:t>특징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728" marR="35728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의사결정의 </a:t>
                      </a:r>
                      <a:r>
                        <a:rPr lang="ko-KR" sz="900" kern="0" dirty="0"/>
                        <a:t>전략적 접근 필요성을 인식하고 이해한다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의사결정 </a:t>
                      </a:r>
                      <a:r>
                        <a:rPr lang="ko-KR" sz="900" kern="0" dirty="0"/>
                        <a:t>방식 프로세스에 대해 연구하고 의사결정에 활용되는 기법을 습득한다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빠르고 </a:t>
                      </a:r>
                      <a:r>
                        <a:rPr lang="ko-KR" sz="900" kern="0" dirty="0"/>
                        <a:t>명확한 의사결정을 통해 업무 효율을 높일 수 있다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상황진단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/>
                        <a:t>문제분석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/>
                        <a:t>결정검증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/>
                        <a:t>기획분석 등 분석기법을 통해 합리적인 의사결정이 가능해진다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728" marR="35728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968" marR="51968" marT="46193" marB="461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968" marR="51968" marT="46193" marB="4619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대상 및 시간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728" marR="35728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대상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</a:t>
                      </a:r>
                      <a:r>
                        <a:rPr lang="ko-KR" sz="900" kern="0" dirty="0" err="1"/>
                        <a:t>전사원</a:t>
                      </a:r>
                      <a:endParaRPr lang="ko-KR" sz="900" kern="0" dirty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인원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</a:t>
                      </a:r>
                      <a:r>
                        <a:rPr lang="ko-KR" altLang="en-US" sz="900" kern="100" dirty="0" smtClean="0"/>
                        <a:t>협의</a:t>
                      </a:r>
                      <a:endParaRPr lang="ko-KR" sz="900" kern="0" dirty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시간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20H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728" marR="35728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968" marR="51968" marT="46193" marB="461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968" marR="51968" marT="46193" marB="4619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696">
                <a:tc gridSpan="4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728" marR="35728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968" marR="51968" marT="46193" marB="461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968" marR="51968" marT="46193" marB="46193"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9435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주 제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066" marR="27066" marT="48117" marB="4811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 </a:t>
                      </a:r>
                      <a:r>
                        <a:rPr lang="ko-KR" sz="900" kern="0" dirty="0" err="1"/>
                        <a:t>습</a:t>
                      </a:r>
                      <a:r>
                        <a:rPr lang="ko-KR" sz="900" kern="0" dirty="0"/>
                        <a:t> 내 용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066" marR="27066" marT="48117" marB="4811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시 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066" marR="27066" marT="48117" marB="4811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학습방법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066" marR="27066" marT="48117" marB="4811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635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[M1]</a:t>
                      </a:r>
                      <a:endParaRPr lang="ko-KR" sz="900" kern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오리엔테이션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066" marR="27066" marT="48117" marB="4811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합리적 사고의 중요성 인식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의사결정 판단의</a:t>
                      </a:r>
                      <a:r>
                        <a:rPr lang="en-US" sz="900" kern="0" dirty="0"/>
                        <a:t> 4</a:t>
                      </a:r>
                      <a:r>
                        <a:rPr lang="ko-KR" sz="900" kern="0" dirty="0"/>
                        <a:t>가지 영역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066" marR="27066" marT="48117" marB="4811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4.0H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066" marR="27066" marT="48117" marB="4811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066" marR="27066" marT="48117" marB="4811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09035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 [M2]</a:t>
                      </a:r>
                      <a:br>
                        <a:rPr lang="en-US" sz="900" kern="0"/>
                      </a:br>
                      <a:r>
                        <a:rPr lang="ko-KR" sz="900" kern="0"/>
                        <a:t>상황분석</a:t>
                      </a:r>
                      <a:r>
                        <a:rPr lang="en-US" sz="900" kern="0"/>
                        <a:t> (SA)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066" marR="27066" marT="48117" marB="4811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상황을 파악하는 단계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당면한 경영관리 활동의 상황파악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전체상황의 명확화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경영자원의 효율적 배분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066" marR="27066" marT="48117" marB="4811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4.0H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066" marR="27066" marT="48117" marB="4811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066" marR="27066" marT="48117" marB="4811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5835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[M3]</a:t>
                      </a:r>
                      <a:br>
                        <a:rPr lang="en-US" sz="900" kern="0"/>
                      </a:br>
                      <a:r>
                        <a:rPr lang="ko-KR" sz="900" kern="0"/>
                        <a:t>문제분석</a:t>
                      </a:r>
                      <a:r>
                        <a:rPr lang="en-US" sz="900" kern="0"/>
                        <a:t> (PA)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066" marR="27066" marT="48117" marB="4811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문제발생의 원인규명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원인문제의 합리적 해명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문제분석의 결과</a:t>
                      </a:r>
                      <a:r>
                        <a:rPr lang="en-US" sz="900" kern="0" dirty="0"/>
                        <a:t> Know-How </a:t>
                      </a:r>
                      <a:r>
                        <a:rPr lang="ko-KR" sz="900" kern="0" dirty="0"/>
                        <a:t>축적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066" marR="27066" marT="48117" marB="4811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4.0H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066" marR="27066" marT="48117" marB="4811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066" marR="27066" marT="48117" marB="4811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09035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[M4]</a:t>
                      </a:r>
                      <a:endParaRPr lang="ko-KR" sz="900" kern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의사결정분석</a:t>
                      </a:r>
                      <a:r>
                        <a:rPr lang="en-US" sz="900" kern="0"/>
                        <a:t> (DA)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066" marR="27066" marT="48117" marB="4811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의사결정을 하는 단계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어떠한 상황에서의 의사결정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상대적이고 객관적인 의사결정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 err="1"/>
                        <a:t>결정후</a:t>
                      </a:r>
                      <a:r>
                        <a:rPr lang="ko-KR" sz="900" kern="0" dirty="0"/>
                        <a:t> 실행력 고취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/>
                        <a:t>실패취소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066" marR="27066" marT="48117" marB="4811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4.0H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066" marR="27066" marT="48117" marB="4811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066" marR="27066" marT="48117" marB="4811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09035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[M5]</a:t>
                      </a:r>
                      <a:endParaRPr lang="ko-KR" sz="900" kern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장래문제 분석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066" marR="27066" marT="48117" marB="4811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앞으로 잠재된 장래문제 분석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사전에 저해요인 환경변화 등에 대한 대책 연구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실패문제 제거</a:t>
                      </a:r>
                      <a:r>
                        <a:rPr lang="en-US" sz="900" kern="0" dirty="0"/>
                        <a:t>?</a:t>
                      </a:r>
                      <a:r>
                        <a:rPr lang="ko-KR" sz="900" kern="0" dirty="0"/>
                        <a:t>예방 등의 조치</a:t>
                      </a:r>
                      <a:r>
                        <a:rPr lang="en-US" sz="900" kern="0" dirty="0"/>
                        <a:t>, </a:t>
                      </a:r>
                      <a:endParaRPr lang="ko-KR" sz="900" kern="0" dirty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기회</a:t>
                      </a:r>
                      <a:r>
                        <a:rPr lang="en-US" sz="900" kern="0" dirty="0"/>
                        <a:t>. </a:t>
                      </a:r>
                      <a:r>
                        <a:rPr lang="ko-KR" sz="900" kern="0" dirty="0"/>
                        <a:t>찬스</a:t>
                      </a:r>
                      <a:r>
                        <a:rPr lang="en-US" sz="900" kern="0" dirty="0"/>
                        <a:t>. </a:t>
                      </a:r>
                      <a:r>
                        <a:rPr lang="ko-KR" sz="900" kern="0" dirty="0"/>
                        <a:t>창조의 극대화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066" marR="27066" marT="48117" marB="4811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4.0H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066" marR="27066" marT="48117" marB="4811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066" marR="27066" marT="48117" marB="4811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-273212" y="683568"/>
            <a:ext cx="336983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</a:t>
            </a:r>
            <a:r>
              <a:rPr kumimoji="0" lang="ko-KR" altLang="en-US" sz="1200" b="0" i="0" u="none" strike="noStrike" kern="1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과정명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전략적 의사결정과정</a:t>
            </a:r>
          </a:p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분류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경영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•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기획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/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문제해결과 의사결정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504" y="214092"/>
            <a:ext cx="6508856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타이포_팩토리 M" pitchFamily="18" charset="-127"/>
                <a:ea typeface="타이포_팩토리 M" pitchFamily="18" charset="-127"/>
                <a:cs typeface="+mn-cs"/>
              </a:rPr>
              <a:t>과정 및 구성 내용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타이포_팩토리 M" pitchFamily="18" charset="-127"/>
              <a:ea typeface="타이포_팩토리 M" pitchFamily="18" charset="-127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848D27-6122-49BD-8FF1-8EA2358648D9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535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4294967295"/>
          </p:nvPr>
        </p:nvGraphicFramePr>
        <p:xfrm>
          <a:off x="188640" y="1331640"/>
          <a:ext cx="6480719" cy="721586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016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7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9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72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2536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목적 및 개요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246" marR="33246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본 </a:t>
                      </a:r>
                      <a:r>
                        <a:rPr lang="ko-KR" sz="900" kern="0" dirty="0"/>
                        <a:t>과정은 갈수록 복잡 다양해지는 기업과 조직의 의사결정 문제에 대한 최적의 대안을 찾아내고 </a:t>
                      </a:r>
                      <a:r>
                        <a:rPr lang="en-US" altLang="ko-KR" sz="900" kern="0" dirty="0" smtClean="0"/>
                        <a:t> 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평가하는 </a:t>
                      </a:r>
                      <a:r>
                        <a:rPr lang="ko-KR" sz="900" kern="0" dirty="0"/>
                        <a:t>과정을 통해 정확하고 효율적인 의사결정방법을 학습함으로써 변화와 혁신에 대한 역량을 </a:t>
                      </a:r>
                      <a:r>
                        <a:rPr lang="en-US" altLang="ko-KR" sz="900" kern="0" dirty="0" smtClean="0"/>
                        <a:t> 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강화하여 </a:t>
                      </a:r>
                      <a:r>
                        <a:rPr lang="ko-KR" sz="900" kern="0" dirty="0"/>
                        <a:t>최종적으로 기업의 경영 목표를 달성하기 위한 창의적인 의사결정 과정입니다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246" marR="33246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359" marR="48359" marT="42985" marB="429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359" marR="48359" marT="42985" marB="4298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8933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기대효과 및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ko-KR" sz="900" kern="0" dirty="0"/>
                        <a:t>특징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246" marR="33246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의사결정의 </a:t>
                      </a:r>
                      <a:r>
                        <a:rPr lang="ko-KR" sz="900" kern="0" dirty="0"/>
                        <a:t>대상과 정확한 범위설정 능력을 배양한다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다양한 </a:t>
                      </a:r>
                      <a:r>
                        <a:rPr lang="ko-KR" sz="900" kern="0" dirty="0"/>
                        <a:t>툴의 활용을 통해 의사결정시간의 단축과 효율적이고 과학적인 의사결정 능력을 배양한다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의사결정 </a:t>
                      </a:r>
                      <a:r>
                        <a:rPr lang="ko-KR" sz="900" kern="0" dirty="0"/>
                        <a:t>과제에 따른 창조적인 접근과 통계적</a:t>
                      </a:r>
                      <a:r>
                        <a:rPr lang="en-US" sz="900" kern="0" dirty="0"/>
                        <a:t>/</a:t>
                      </a:r>
                      <a:r>
                        <a:rPr lang="ko-KR" sz="900" kern="0" dirty="0"/>
                        <a:t>과학적인 접근을 접목한다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246" marR="33246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359" marR="48359" marT="42985" marB="429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359" marR="48359" marT="42985" marB="4298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865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대상 및 시간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246" marR="33246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대상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</a:t>
                      </a:r>
                      <a:r>
                        <a:rPr lang="ko-KR" sz="900" kern="0" dirty="0" err="1"/>
                        <a:t>전사원</a:t>
                      </a:r>
                      <a:endParaRPr lang="ko-KR" sz="900" kern="0" dirty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인원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</a:t>
                      </a:r>
                      <a:r>
                        <a:rPr lang="ko-KR" altLang="en-US" sz="900" kern="100" dirty="0" smtClean="0"/>
                        <a:t>협의</a:t>
                      </a:r>
                      <a:endParaRPr lang="ko-KR" sz="900" kern="0" dirty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시간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14H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246" marR="33246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359" marR="48359" marT="42985" marB="429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359" marR="48359" marT="42985" marB="4298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299">
                <a:tc gridSpan="4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246" marR="33246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359" marR="48359" marT="42985" marB="429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359" marR="48359" marT="42985" marB="42985"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752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주 제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187" marR="25187" marT="44776" marB="4477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 </a:t>
                      </a:r>
                      <a:r>
                        <a:rPr lang="ko-KR" sz="900" kern="0" dirty="0" err="1"/>
                        <a:t>습</a:t>
                      </a:r>
                      <a:r>
                        <a:rPr lang="ko-KR" sz="900" kern="0" dirty="0"/>
                        <a:t> 내 용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187" marR="25187" marT="44776" marB="4477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시 간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187" marR="25187" marT="44776" marB="4477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학습방법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187" marR="25187" marT="44776" marB="4477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952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[M1]</a:t>
                      </a:r>
                      <a:endParaRPr lang="ko-KR" sz="900" kern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오리엔테이션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187" marR="25187" marT="44776" marB="4477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en-US" sz="900" kern="0" dirty="0"/>
                        <a:t>Ice Breaking</a:t>
                      </a:r>
                      <a:endParaRPr lang="ko-KR" sz="900" kern="0" dirty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의사결정 판단의</a:t>
                      </a:r>
                      <a:r>
                        <a:rPr lang="en-US" sz="900" kern="0" dirty="0"/>
                        <a:t> 4</a:t>
                      </a:r>
                      <a:r>
                        <a:rPr lang="ko-KR" sz="900" kern="0" dirty="0"/>
                        <a:t>가지 영역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187" marR="25187" marT="44776" marB="4477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1.0H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187" marR="25187" marT="44776" marB="4477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187" marR="25187" marT="44776" marB="4477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5952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 [M2]</a:t>
                      </a:r>
                      <a:br>
                        <a:rPr lang="en-US" sz="900" kern="0"/>
                      </a:br>
                      <a:r>
                        <a:rPr lang="ko-KR" sz="900" kern="0"/>
                        <a:t>문제의 인식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187" marR="25187" marT="44776" marB="4477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의사결정의 정의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대안의 정의 집단 간 의사소통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187" marR="25187" marT="44776" marB="4477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2.0H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187" marR="25187" marT="44776" marB="4477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이론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실습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187" marR="25187" marT="44776" marB="4477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9152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[M3]</a:t>
                      </a:r>
                      <a:br>
                        <a:rPr lang="en-US" sz="900" kern="0"/>
                      </a:br>
                      <a:r>
                        <a:rPr lang="ko-KR" sz="900" kern="0"/>
                        <a:t>문제의 구체화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187" marR="25187" marT="44776" marB="4477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en-US" sz="900" kern="0" dirty="0"/>
                        <a:t>Logic Tree</a:t>
                      </a:r>
                      <a:endParaRPr lang="ko-KR" sz="900" kern="0" dirty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문제의 분류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의사결정 계층도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187" marR="25187" marT="44776" marB="4477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2.0H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187" marR="25187" marT="44776" marB="4477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이론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실습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187" marR="25187" marT="44776" marB="4477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99152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[M4]</a:t>
                      </a:r>
                      <a:endParaRPr lang="ko-KR" sz="900" kern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의사결정의 효율성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187" marR="25187" marT="44776" marB="4477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en-US" sz="900" kern="0" dirty="0"/>
                        <a:t>TSPV</a:t>
                      </a:r>
                      <a:r>
                        <a:rPr lang="ko-KR" sz="900" kern="0" dirty="0"/>
                        <a:t>분석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en-US" sz="900" kern="0" dirty="0"/>
                        <a:t>VOI(Value of Information)</a:t>
                      </a:r>
                      <a:endParaRPr lang="ko-KR" sz="900" kern="0" dirty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토네이도차트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187" marR="25187" marT="44776" marB="4477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2.0H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187" marR="25187" marT="44776" marB="4477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이론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실습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사례연구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187" marR="25187" marT="44776" marB="4477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02352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[M5]</a:t>
                      </a:r>
                      <a:endParaRPr lang="ko-KR" sz="900" kern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창조적 의사결정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187" marR="25187" marT="44776" marB="4477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찬성반대비교표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게임이론</a:t>
                      </a:r>
                      <a:r>
                        <a:rPr lang="en-US" sz="900" kern="0" dirty="0"/>
                        <a:t>(</a:t>
                      </a:r>
                      <a:r>
                        <a:rPr lang="ko-KR" sz="900" kern="0" dirty="0" err="1"/>
                        <a:t>전략형</a:t>
                      </a:r>
                      <a:r>
                        <a:rPr lang="ko-KR" sz="900" kern="0" dirty="0"/>
                        <a:t> 게임분석</a:t>
                      </a:r>
                      <a:r>
                        <a:rPr lang="en-US" sz="900" kern="0" dirty="0"/>
                        <a:t>)</a:t>
                      </a:r>
                      <a:endParaRPr lang="ko-KR" sz="900" kern="0" dirty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en-US" sz="900" kern="0" dirty="0"/>
                        <a:t>SWAT</a:t>
                      </a:r>
                      <a:r>
                        <a:rPr lang="ko-KR" sz="900" kern="0" dirty="0"/>
                        <a:t>분석 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상호영향력분석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187" marR="25187" marT="44776" marB="4477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3.0H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187" marR="25187" marT="44776" marB="4477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이론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실습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사례연구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187" marR="25187" marT="44776" marB="4477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99152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[M6]</a:t>
                      </a:r>
                      <a:endParaRPr lang="ko-KR" sz="900" kern="0" dirty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과학적 </a:t>
                      </a:r>
                      <a:r>
                        <a:rPr lang="ko-KR" sz="900" kern="0" dirty="0" smtClean="0"/>
                        <a:t>의사결정</a:t>
                      </a:r>
                      <a:r>
                        <a:rPr lang="en-US" altLang="ko-KR" sz="900" kern="0" dirty="0" smtClean="0"/>
                        <a:t> 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187" marR="25187" marT="44776" marB="4477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sz="900" kern="0" dirty="0" smtClean="0"/>
                        <a:t> - AHP</a:t>
                      </a:r>
                      <a:endParaRPr lang="ko-KR" sz="900" kern="0" dirty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en-US" sz="900" kern="0" dirty="0" err="1" smtClean="0"/>
                        <a:t>Dicision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Tree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187" marR="25187" marT="44776" marB="4477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2.0H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187" marR="25187" marT="44776" marB="4477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이론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실습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사례연구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187" marR="25187" marT="44776" marB="4477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99152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[M7]</a:t>
                      </a:r>
                      <a:endParaRPr lang="ko-KR" sz="900" kern="0" dirty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의사결정의 오류해결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187" marR="25187" marT="44776" marB="4477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의사결정의 </a:t>
                      </a:r>
                      <a:r>
                        <a:rPr lang="ko-KR" sz="900" kern="0" dirty="0"/>
                        <a:t>원칙과 오류방지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187" marR="25187" marT="44776" marB="4477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2.0H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187" marR="25187" marT="44776" marB="4477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이론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사례연구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187" marR="25187" marT="44776" marB="4477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-287280" y="611560"/>
            <a:ext cx="336983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</a:t>
            </a:r>
            <a:r>
              <a:rPr kumimoji="0" lang="ko-KR" altLang="en-US" sz="1200" b="0" i="0" u="none" strike="noStrike" kern="1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과정명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창의적 의사결정과정</a:t>
            </a:r>
          </a:p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분류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경영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•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기획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/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문제해결과 의사결정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504" y="214092"/>
            <a:ext cx="6508856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타이포_팩토리 M" pitchFamily="18" charset="-127"/>
                <a:ea typeface="타이포_팩토리 M" pitchFamily="18" charset="-127"/>
                <a:cs typeface="+mn-cs"/>
              </a:rPr>
              <a:t>과정 및 구성 내용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타이포_팩토리 M" pitchFamily="18" charset="-127"/>
              <a:ea typeface="타이포_팩토리 M" pitchFamily="18" charset="-127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848D27-6122-49BD-8FF1-8EA2358648D9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581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4294967295"/>
          </p:nvPr>
        </p:nvGraphicFramePr>
        <p:xfrm>
          <a:off x="182879" y="1329972"/>
          <a:ext cx="6499273" cy="7507676"/>
        </p:xfrm>
        <a:graphic>
          <a:graphicData uri="http://schemas.openxmlformats.org/drawingml/2006/table">
            <a:tbl>
              <a:tblPr/>
              <a:tblGrid>
                <a:gridCol w="1019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88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4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94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7732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목적 및 개요</a:t>
                      </a:r>
                    </a:p>
                  </a:txBody>
                  <a:tcPr marL="25231" marR="25231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기업의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경영을 직접 체험하여 기업경영을 이해 하고 자기 일의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중요성을</a:t>
                      </a: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체험을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통하여 학습하게 됩니다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시장의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중요성과 정보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창의적인 업무 수행을 학습 합니다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재무제표의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작성을 통해 손익의 중요성과 타 부문에 대한 이해를 높임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231" marR="25231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300"/>
                    </a:p>
                  </a:txBody>
                  <a:tcPr marL="36700" marR="36700" marT="32623" marB="3262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300" dirty="0"/>
                    </a:p>
                  </a:txBody>
                  <a:tcPr marL="36700" marR="36700" marT="32623" marB="326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0583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기대효과 및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특징</a:t>
                      </a:r>
                    </a:p>
                  </a:txBody>
                  <a:tcPr marL="25231" marR="25231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본과정은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성공과 실패의 피드백 발표를 통해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SMC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게임의 성과를 다지게 되고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특히 실패한 팀의 팀장은 </a:t>
                      </a: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철저한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계획과 의사결정의 중요성을 알면서도 이를 소홀히 생각하여 전체 항해에 실패하게 되었다는 </a:t>
                      </a: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900" kern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내용의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발표를 통해 조직에서 각 구성원이 해야 할 일이 무엇인지 체험을 통해 인식하게 됨 </a:t>
                      </a:r>
                    </a:p>
                  </a:txBody>
                  <a:tcPr marL="25231" marR="25231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300"/>
                    </a:p>
                  </a:txBody>
                  <a:tcPr marL="36700" marR="36700" marT="32623" marB="3262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300" dirty="0"/>
                    </a:p>
                  </a:txBody>
                  <a:tcPr marL="36700" marR="36700" marT="32623" marB="326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537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대상 및 시간</a:t>
                      </a:r>
                    </a:p>
                  </a:txBody>
                  <a:tcPr marL="25231" marR="25231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대상</a:t>
                      </a: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sz="900" kern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전사원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인원</a:t>
                      </a: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900" kern="100" dirty="0" smtClean="0"/>
                        <a:t>협의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시간</a:t>
                      </a: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12H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231" marR="25231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300"/>
                    </a:p>
                  </a:txBody>
                  <a:tcPr marL="36700" marR="36700" marT="32623" marB="3262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300" dirty="0"/>
                    </a:p>
                  </a:txBody>
                  <a:tcPr marL="36700" marR="36700" marT="32623" marB="326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8">
                <a:tc gridSpan="4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231" marR="25231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300"/>
                    </a:p>
                  </a:txBody>
                  <a:tcPr marL="36700" marR="36700" marT="32623" marB="3262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300" dirty="0"/>
                    </a:p>
                  </a:txBody>
                  <a:tcPr marL="36700" marR="36700" marT="32623" marB="32623"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651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주 제</a:t>
                      </a:r>
                    </a:p>
                  </a:txBody>
                  <a:tcPr marL="19115" marR="19115" marT="33981" marB="3398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학 </a:t>
                      </a:r>
                      <a:r>
                        <a:rPr lang="ko-KR" sz="900" kern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습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내 용</a:t>
                      </a:r>
                    </a:p>
                  </a:txBody>
                  <a:tcPr marL="19115" marR="19115" marT="33981" marB="3398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시 간</a:t>
                      </a:r>
                    </a:p>
                  </a:txBody>
                  <a:tcPr marL="19115" marR="19115" marT="33981" marB="3398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학습방법</a:t>
                      </a:r>
                    </a:p>
                  </a:txBody>
                  <a:tcPr marL="19115" marR="19115" marT="33981" marB="3398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0804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[M1]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오리엔테이션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기업경영의 이해</a:t>
                      </a:r>
                    </a:p>
                  </a:txBody>
                  <a:tcPr marL="19115" marR="19115" marT="33981" marB="3398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DFAF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SMC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의 연수목적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SMC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와 고객만족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SMC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의 약속사항과 진행방법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VTR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자료</a:t>
                      </a:r>
                    </a:p>
                  </a:txBody>
                  <a:tcPr marL="19115" marR="19115" marT="33981" marB="3398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15" marR="19115" marT="33981" marB="3398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교재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강의</a:t>
                      </a:r>
                    </a:p>
                  </a:txBody>
                  <a:tcPr marL="19115" marR="19115" marT="33981" marB="3398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6223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[M2]</a:t>
                      </a:r>
                      <a:b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기업의 인수와 재무제표인수</a:t>
                      </a:r>
                    </a:p>
                  </a:txBody>
                  <a:tcPr marL="19115" marR="19115" marT="33981" marB="3398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DFAF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회사의 인수 및 직무분배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직무역할의 이해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회사경영의 규칙과 재무제표의 인수</a:t>
                      </a:r>
                    </a:p>
                  </a:txBody>
                  <a:tcPr marL="19115" marR="19115" marT="33981" marB="3398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15" marR="19115" marT="33981" marB="3398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교재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강의</a:t>
                      </a:r>
                    </a:p>
                  </a:txBody>
                  <a:tcPr marL="19115" marR="19115" marT="33981" marB="3398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81450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[M3]</a:t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경영계획과 진행</a:t>
                      </a:r>
                    </a:p>
                  </a:txBody>
                  <a:tcPr marL="19115" marR="19115" marT="33981" marB="3398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DFAF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진행방법과 규칙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VTR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보기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고객만족과 요구제품 분석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경영전략회의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제품의 설계도개발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제품제품생산기술개발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경영계획서의 작성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납품계약과 재료구입</a:t>
                      </a:r>
                    </a:p>
                  </a:txBody>
                  <a:tcPr marL="19115" marR="19115" marT="33981" marB="3398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15" marR="19115" marT="33981" marB="3398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쉬트모델재료</a:t>
                      </a:r>
                    </a:p>
                  </a:txBody>
                  <a:tcPr marL="19115" marR="19115" marT="33981" marB="3398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02901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[M4]</a:t>
                      </a:r>
                      <a:b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제품검사 및 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반성과 경영평가회의</a:t>
                      </a:r>
                    </a:p>
                  </a:txBody>
                  <a:tcPr marL="19115" marR="19115" marT="33981" marB="3398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DFAF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고객만족도 검사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납품계획서 반송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현금출납장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원가계산서작성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손익계산서작성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대차대조표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반성과 검토</a:t>
                      </a:r>
                    </a:p>
                  </a:txBody>
                  <a:tcPr marL="19115" marR="19115" marT="33981" marB="3398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15" marR="19115" marT="33981" marB="3398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쉬트재무제표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15" marR="19115" marT="33981" marB="3398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9886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[M5]</a:t>
                      </a:r>
                      <a:b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이익과</a:t>
                      </a:r>
                      <a: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B/E</a:t>
                      </a: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포인트</a:t>
                      </a:r>
                    </a:p>
                  </a:txBody>
                  <a:tcPr marL="19115" marR="19115" marT="33981" marB="3398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DFAF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SMC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의 이익구조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손익분기점과 감가상각의 이해</a:t>
                      </a:r>
                    </a:p>
                  </a:txBody>
                  <a:tcPr marL="19115" marR="19115" marT="33981" marB="3398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15" marR="19115" marT="33981" marB="3398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교재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강의</a:t>
                      </a:r>
                    </a:p>
                  </a:txBody>
                  <a:tcPr marL="19115" marR="19115" marT="33981" marB="3398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09776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[M6]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P/L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과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B/S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의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이해</a:t>
                      </a: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15" marR="19115" marT="33981" marB="3398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DFAF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손익계산서의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이해와 기업분석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대차대조표의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이해와 기업분석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PLC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의 이해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</a:t>
                      </a:r>
                      <a:r>
                        <a:rPr lang="en-US" sz="900" kern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B.C.G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매트릭스의 이해</a:t>
                      </a:r>
                    </a:p>
                  </a:txBody>
                  <a:tcPr marL="19115" marR="19115" marT="33981" marB="3398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15" marR="19115" marT="33981" marB="3398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교재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강의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토의</a:t>
                      </a:r>
                    </a:p>
                  </a:txBody>
                  <a:tcPr marL="19115" marR="19115" marT="33981" marB="3398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74973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[M7]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분석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총정리</a:t>
                      </a:r>
                    </a:p>
                  </a:txBody>
                  <a:tcPr marL="19115" marR="19115" marT="33981" marB="3398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DFAF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경영평가서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작성 발표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건강도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체크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발표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총정리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소감발표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기업건강도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체크와 확인</a:t>
                      </a:r>
                    </a:p>
                  </a:txBody>
                  <a:tcPr marL="19115" marR="19115" marT="33981" marB="3398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15" marR="19115" marT="33981" marB="3398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쉬트분석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발표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강의</a:t>
                      </a:r>
                    </a:p>
                  </a:txBody>
                  <a:tcPr marL="19115" marR="19115" marT="33981" marB="3398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-257476" y="611560"/>
            <a:ext cx="40991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</a:t>
            </a:r>
            <a:r>
              <a:rPr kumimoji="0" lang="ko-KR" altLang="en-US" sz="1200" b="0" i="0" u="none" strike="noStrike" kern="1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과정명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모의 경영시뮬레이션 “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SMC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의 세계”과정</a:t>
            </a:r>
          </a:p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분류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경영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•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기획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/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경영시뮬레이션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504" y="214092"/>
            <a:ext cx="6508856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타이포_팩토리 M" pitchFamily="18" charset="-127"/>
                <a:ea typeface="타이포_팩토리 M" pitchFamily="18" charset="-127"/>
                <a:cs typeface="+mn-cs"/>
              </a:rPr>
              <a:t>과정 및 구성 내용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타이포_팩토리 M" pitchFamily="18" charset="-127"/>
              <a:ea typeface="타이포_팩토리 M" pitchFamily="18" charset="-127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848D27-6122-49BD-8FF1-8EA2358648D9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957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4294967295"/>
          </p:nvPr>
        </p:nvGraphicFramePr>
        <p:xfrm>
          <a:off x="168811" y="1300484"/>
          <a:ext cx="6541478" cy="759199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026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5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50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44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4816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목적 및 개요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404" marR="23404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err="1" smtClean="0"/>
                        <a:t>본과정은</a:t>
                      </a:r>
                      <a:r>
                        <a:rPr lang="ko-KR" sz="900" kern="0" dirty="0" smtClean="0"/>
                        <a:t> </a:t>
                      </a:r>
                      <a:r>
                        <a:rPr lang="ko-KR" sz="900" kern="0" dirty="0"/>
                        <a:t>매출구조</a:t>
                      </a:r>
                      <a:r>
                        <a:rPr lang="en-US" sz="900" kern="0" dirty="0"/>
                        <a:t>(</a:t>
                      </a:r>
                      <a:r>
                        <a:rPr lang="ko-KR" sz="900" kern="0" dirty="0"/>
                        <a:t>마케팅</a:t>
                      </a:r>
                      <a:r>
                        <a:rPr lang="en-US" sz="900" kern="0" dirty="0"/>
                        <a:t>)</a:t>
                      </a:r>
                      <a:r>
                        <a:rPr lang="ko-KR" sz="900" kern="0" dirty="0"/>
                        <a:t>와 이익구조</a:t>
                      </a:r>
                      <a:r>
                        <a:rPr lang="en-US" sz="900" kern="0" dirty="0"/>
                        <a:t>(</a:t>
                      </a:r>
                      <a:r>
                        <a:rPr lang="ko-KR" sz="900" kern="0" dirty="0"/>
                        <a:t>재무</a:t>
                      </a:r>
                      <a:r>
                        <a:rPr lang="en-US" sz="900" kern="0" dirty="0"/>
                        <a:t>/</a:t>
                      </a:r>
                      <a:r>
                        <a:rPr lang="ko-KR" sz="900" kern="0" dirty="0"/>
                        <a:t>회계</a:t>
                      </a:r>
                      <a:r>
                        <a:rPr lang="en-US" sz="900" kern="0" dirty="0"/>
                        <a:t>)</a:t>
                      </a:r>
                      <a:r>
                        <a:rPr lang="ko-KR" sz="900" kern="0" dirty="0"/>
                        <a:t>에 대한 기초지식을 바탕으로 경영자의 관점에서 </a:t>
                      </a:r>
                      <a:r>
                        <a:rPr lang="en-US" altLang="ko-KR" sz="900" kern="0" dirty="0" smtClean="0"/>
                        <a:t> 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전략적이고 </a:t>
                      </a:r>
                      <a:r>
                        <a:rPr lang="ko-KR" sz="900" kern="0" dirty="0"/>
                        <a:t>합리적인 의사결정을 자기주도적으로 실행하기 위한 차세데 비즈니스 리더의 육성을 목표로 </a:t>
                      </a:r>
                      <a:r>
                        <a:rPr lang="en-US" altLang="ko-KR" sz="900" kern="0" dirty="0" smtClean="0"/>
                        <a:t> 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합니다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404" marR="23404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042" marR="34042" marT="30259" marB="30259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042" marR="34042" marT="30259" marB="30259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9022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기대효과 및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ko-KR" sz="900" kern="0" dirty="0"/>
                        <a:t>특징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404" marR="23404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최근 </a:t>
                      </a:r>
                      <a:r>
                        <a:rPr lang="ko-KR" sz="900" kern="0" dirty="0"/>
                        <a:t>중요하게 부각되는 있는 새로운 경영가치를 중점적으로 다룹니다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누구나 </a:t>
                      </a:r>
                      <a:r>
                        <a:rPr lang="ko-KR" sz="900" kern="0" dirty="0"/>
                        <a:t>쉽게 소화할 수 있는 학습구조로 되어 있습니다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컴퓨터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S/W</a:t>
                      </a:r>
                      <a:r>
                        <a:rPr lang="ko-KR" sz="900" kern="0" dirty="0"/>
                        <a:t>에 의한 시뮬레이션은 결과의 신뢰성을 검증합니다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의사결정항목이 </a:t>
                      </a:r>
                      <a:r>
                        <a:rPr lang="ko-KR" sz="900" kern="0" dirty="0"/>
                        <a:t>다양한 분야에 고루 분포되어 있어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/>
                        <a:t>경영의 </a:t>
                      </a:r>
                      <a:r>
                        <a:rPr lang="ko-KR" sz="900" kern="0" dirty="0" err="1"/>
                        <a:t>실감성을</a:t>
                      </a:r>
                      <a:r>
                        <a:rPr lang="ko-KR" sz="900" kern="0" dirty="0"/>
                        <a:t> 높일 수 있습니다</a:t>
                      </a:r>
                      <a:r>
                        <a:rPr lang="en-US" sz="900" kern="0" dirty="0"/>
                        <a:t>.  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404" marR="23404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042" marR="34042" marT="30259" marB="30259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042" marR="34042" marT="30259" marB="30259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816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대상 및 시간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404" marR="23404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대상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</a:t>
                      </a:r>
                      <a:r>
                        <a:rPr lang="ko-KR" sz="900" kern="0" dirty="0" err="1"/>
                        <a:t>전사원</a:t>
                      </a:r>
                      <a:endParaRPr lang="ko-KR" sz="900" kern="0" dirty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인원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</a:t>
                      </a:r>
                      <a:r>
                        <a:rPr lang="ko-KR" altLang="en-US" sz="900" kern="100" dirty="0" smtClean="0"/>
                        <a:t>협의</a:t>
                      </a:r>
                      <a:endParaRPr lang="ko-KR" sz="900" kern="0" dirty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시간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12H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404" marR="23404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042" marR="34042" marT="30259" marB="30259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042" marR="34042" marT="30259" marB="30259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768">
                <a:tc gridSpan="4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404" marR="23404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042" marR="34042" marT="30259" marB="30259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042" marR="34042" marT="30259" marB="30259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419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주 제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30" marR="17730" marT="31520" marB="315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 </a:t>
                      </a:r>
                      <a:r>
                        <a:rPr lang="ko-KR" sz="900" kern="0" dirty="0" err="1"/>
                        <a:t>습</a:t>
                      </a:r>
                      <a:r>
                        <a:rPr lang="ko-KR" sz="900" kern="0" dirty="0"/>
                        <a:t> 내 용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30" marR="17730" marT="31520" marB="315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시 간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30" marR="17730" marT="31520" marB="315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학습방법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30" marR="17730" marT="31520" marB="315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2963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[M1]</a:t>
                      </a:r>
                      <a:endParaRPr lang="ko-KR" sz="900" kern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오리엔테이션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경영활동의 흐름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30" marR="17730" marT="31520" marB="315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비즈니스 리더에게 요구되는 힘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경영감각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/>
                        <a:t>비즈니스 센스와 학습테마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30" marR="17730" marT="31520" marB="315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1.0H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30" marR="17730" marT="31520" marB="315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30" marR="17730" marT="31520" marB="315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1235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[M2]</a:t>
                      </a:r>
                      <a:br>
                        <a:rPr lang="en-US" sz="900" kern="0"/>
                      </a:br>
                      <a:r>
                        <a:rPr lang="ko-KR" sz="900" kern="0"/>
                        <a:t>경영시뮬레이션 </a:t>
                      </a:r>
                      <a:r>
                        <a:rPr lang="en-US" sz="900" kern="0"/>
                        <a:t>Rule</a:t>
                      </a:r>
                      <a:r>
                        <a:rPr lang="ko-KR" sz="900" kern="0"/>
                        <a:t>의 이해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30" marR="17730" marT="31520" marB="315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시뮬레이션의 설정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경영계획의 수립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회사조직도</a:t>
                      </a:r>
                      <a:r>
                        <a:rPr lang="en-US" sz="900" kern="0" dirty="0"/>
                        <a:t>,</a:t>
                      </a:r>
                      <a:r>
                        <a:rPr lang="ko-KR" sz="900" kern="0" dirty="0"/>
                        <a:t>업무분장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영업</a:t>
                      </a:r>
                      <a:r>
                        <a:rPr lang="en-US" sz="900" kern="0" dirty="0"/>
                        <a:t>,</a:t>
                      </a:r>
                      <a:r>
                        <a:rPr lang="ko-KR" sz="900" kern="0" dirty="0"/>
                        <a:t>생산</a:t>
                      </a:r>
                      <a:r>
                        <a:rPr lang="en-US" sz="900" kern="0" dirty="0"/>
                        <a:t>,</a:t>
                      </a:r>
                      <a:r>
                        <a:rPr lang="ko-KR" sz="900" kern="0" dirty="0"/>
                        <a:t>재무 부문의</a:t>
                      </a:r>
                      <a:r>
                        <a:rPr lang="en-US" sz="900" kern="0" dirty="0"/>
                        <a:t> rule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30" marR="17730" marT="31520" marB="315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2.0H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30" marR="17730" marT="31520" marB="315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30" marR="17730" marT="31520" marB="315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06052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[M3]</a:t>
                      </a:r>
                      <a:br>
                        <a:rPr lang="en-US" sz="900" kern="0"/>
                      </a:br>
                      <a:r>
                        <a:rPr lang="ko-KR" sz="900" kern="0"/>
                        <a:t>계획수립 가이드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30" marR="17730" marT="31520" marB="315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1</a:t>
                      </a:r>
                      <a:r>
                        <a:rPr lang="ko-KR" sz="900" kern="0" dirty="0"/>
                        <a:t>월의 경영활동 이익의 구조 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이익과 손실</a:t>
                      </a:r>
                      <a:r>
                        <a:rPr lang="en-US" sz="900" kern="0" dirty="0"/>
                        <a:t> </a:t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매출비용과 사업의 전체상</a:t>
                      </a:r>
                      <a:r>
                        <a:rPr lang="en-US" sz="900" kern="0" dirty="0"/>
                        <a:t> </a:t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매출과 원가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2</a:t>
                      </a:r>
                      <a:r>
                        <a:rPr lang="ko-KR" sz="900" kern="0" dirty="0"/>
                        <a:t>월의 경영활동 이익의 구조 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가격과 수량</a:t>
                      </a:r>
                      <a:r>
                        <a:rPr lang="en-US" sz="900" kern="0" dirty="0"/>
                        <a:t> </a:t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시장변동에 대한 적응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30" marR="17730" marT="31520" marB="315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3.0H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30" marR="17730" marT="31520" marB="315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30" marR="17730" marT="31520" marB="315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4691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[M4]</a:t>
                      </a:r>
                      <a:endParaRPr lang="ko-KR" sz="900" kern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마케팅의 이해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30" marR="17730" marT="31520" marB="315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마케팅 </a:t>
                      </a:r>
                      <a:r>
                        <a:rPr lang="ko-KR" sz="900" kern="0" dirty="0"/>
                        <a:t>개념의 생성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마케팅이란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30" marR="17730" marT="31520" marB="315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2.0H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30" marR="17730" marT="31520" marB="315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30" marR="17730" marT="31520" marB="315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61235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[M4]</a:t>
                      </a:r>
                      <a:br>
                        <a:rPr lang="en-US" sz="900" kern="0"/>
                      </a:br>
                      <a:r>
                        <a:rPr lang="ko-KR" sz="900" kern="0"/>
                        <a:t>가격</a:t>
                      </a:r>
                      <a:r>
                        <a:rPr lang="en-US" sz="900" kern="0"/>
                        <a:t>,</a:t>
                      </a:r>
                      <a:r>
                        <a:rPr lang="ko-KR" sz="900" kern="0"/>
                        <a:t>품질</a:t>
                      </a:r>
                      <a:r>
                        <a:rPr lang="en-US" sz="900" kern="0"/>
                        <a:t>,</a:t>
                      </a:r>
                      <a:r>
                        <a:rPr lang="ko-KR" sz="900" kern="0"/>
                        <a:t>광고 결정에 따른 경영활동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30" marR="17730" marT="31520" marB="315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baseline="0" dirty="0" smtClean="0"/>
                        <a:t> - </a:t>
                      </a:r>
                      <a:r>
                        <a:rPr lang="ko-KR" sz="900" kern="0" dirty="0" smtClean="0"/>
                        <a:t>품질관리비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/>
                        <a:t>광고선전비의 인식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baseline="0" dirty="0"/>
                        <a:t> </a:t>
                      </a:r>
                      <a:r>
                        <a:rPr lang="en-US" sz="900" kern="0" baseline="0" dirty="0" smtClean="0"/>
                        <a:t>- </a:t>
                      </a:r>
                      <a:r>
                        <a:rPr lang="en-US" sz="900" kern="0" dirty="0" smtClean="0"/>
                        <a:t>3</a:t>
                      </a:r>
                      <a:r>
                        <a:rPr lang="ko-KR" sz="900" kern="0" dirty="0"/>
                        <a:t>월의 경영활동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30" marR="17730" marT="31520" marB="315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2.0H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30" marR="17730" marT="31520" marB="315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30" marR="17730" marT="31520" marB="315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09507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[M5]</a:t>
                      </a:r>
                      <a:br>
                        <a:rPr lang="en-US" sz="900" kern="0"/>
                      </a:br>
                      <a:r>
                        <a:rPr lang="ko-KR" sz="900" kern="0"/>
                        <a:t>마케팅 목표와 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마케팅 믹스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30" marR="17730" marT="31520" marB="315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수요</a:t>
                      </a:r>
                      <a:r>
                        <a:rPr lang="en-US" sz="900" kern="0" dirty="0"/>
                        <a:t>,</a:t>
                      </a:r>
                      <a:r>
                        <a:rPr lang="ko-KR" sz="900" kern="0" dirty="0"/>
                        <a:t>경쟁과 마케팅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마케팅 믹스의</a:t>
                      </a:r>
                      <a:r>
                        <a:rPr lang="en-US" sz="900" kern="0" dirty="0"/>
                        <a:t> 4P’s</a:t>
                      </a:r>
                      <a:endParaRPr lang="ko-KR" sz="900" kern="0" dirty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영업이익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en-US" sz="900" kern="0" dirty="0"/>
                        <a:t>5</a:t>
                      </a:r>
                      <a:r>
                        <a:rPr lang="ko-KR" sz="900" kern="0" dirty="0"/>
                        <a:t>가지 이익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en-US" sz="900" kern="0" dirty="0"/>
                        <a:t>4~6</a:t>
                      </a:r>
                      <a:r>
                        <a:rPr lang="ko-KR" sz="900" kern="0" dirty="0"/>
                        <a:t>월의 경영활동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30" marR="17730" marT="31520" marB="315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2.0H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30" marR="17730" marT="31520" marB="315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30" marR="17730" marT="31520" marB="315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2963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[M6]</a:t>
                      </a:r>
                      <a:endParaRPr lang="ko-KR" sz="900" kern="0" dirty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경영실적 분석과 </a:t>
                      </a:r>
                      <a:r>
                        <a:rPr lang="ko-KR" sz="900" kern="0" dirty="0" smtClean="0"/>
                        <a:t>발표</a:t>
                      </a:r>
                      <a:r>
                        <a:rPr lang="en-US" altLang="ko-KR" sz="900" kern="0" dirty="0" smtClean="0"/>
                        <a:t> 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30" marR="17730" marT="31520" marB="315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경영실적 </a:t>
                      </a:r>
                      <a:r>
                        <a:rPr lang="ko-KR" sz="900" kern="0" dirty="0"/>
                        <a:t>발표 및</a:t>
                      </a:r>
                      <a:r>
                        <a:rPr lang="en-US" sz="900" kern="0" dirty="0"/>
                        <a:t> Review</a:t>
                      </a:r>
                      <a:endParaRPr lang="ko-KR" sz="900" kern="0" dirty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학습테마 </a:t>
                      </a:r>
                      <a:r>
                        <a:rPr lang="ko-KR" sz="900" kern="0" dirty="0"/>
                        <a:t>정리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30" marR="17730" marT="31520" marB="315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1.0H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30" marR="17730" marT="31520" marB="315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30" marR="17730" marT="31520" marB="315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809507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[M7]</a:t>
                      </a:r>
                      <a:endParaRPr lang="ko-KR" sz="900" kern="0" dirty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분석</a:t>
                      </a:r>
                      <a:r>
                        <a:rPr lang="en-US" sz="900" kern="0" dirty="0"/>
                        <a:t>/</a:t>
                      </a:r>
                      <a:r>
                        <a:rPr lang="ko-KR" sz="900" kern="0" dirty="0"/>
                        <a:t>총정리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30" marR="17730" marT="31520" marB="315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경영평가서 </a:t>
                      </a:r>
                      <a:r>
                        <a:rPr lang="ko-KR" sz="900" kern="0" dirty="0"/>
                        <a:t>작성 발표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건강도 </a:t>
                      </a:r>
                      <a:r>
                        <a:rPr lang="ko-KR" sz="900" kern="0" dirty="0"/>
                        <a:t>체크</a:t>
                      </a:r>
                      <a:r>
                        <a:rPr lang="en-US" sz="900" kern="0" dirty="0"/>
                        <a:t>/</a:t>
                      </a:r>
                      <a:r>
                        <a:rPr lang="ko-KR" sz="900" kern="0" dirty="0"/>
                        <a:t>발표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총정리</a:t>
                      </a:r>
                      <a:endParaRPr lang="ko-KR" sz="900" kern="0" dirty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소감발표</a:t>
                      </a:r>
                      <a:endParaRPr lang="ko-KR" sz="900" kern="0" dirty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기업건강도 </a:t>
                      </a:r>
                      <a:r>
                        <a:rPr lang="ko-KR" sz="900" kern="0" dirty="0"/>
                        <a:t>체크와 확인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30" marR="17730" marT="31520" marB="315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1.0H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30" marR="17730" marT="31520" marB="315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900" kern="0" dirty="0"/>
                        <a:t>시</a:t>
                      </a:r>
                      <a:r>
                        <a:rPr lang="ko-KR" sz="900" kern="0" dirty="0" smtClean="0"/>
                        <a:t>트분석</a:t>
                      </a:r>
                      <a:endParaRPr lang="ko-KR" sz="900" kern="0" dirty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발표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강의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30" marR="17730" marT="31520" marB="3152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-271544" y="613301"/>
            <a:ext cx="42478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</a:t>
            </a:r>
            <a:r>
              <a:rPr kumimoji="0" lang="ko-KR" altLang="en-US" sz="1200" b="0" i="0" u="none" strike="noStrike" kern="1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과정명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BSC(Business Simulation Course)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기본과정</a:t>
            </a:r>
          </a:p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분류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경영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•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기획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/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경영시뮬레이션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504" y="214092"/>
            <a:ext cx="6508856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타이포_팩토리 M" pitchFamily="18" charset="-127"/>
                <a:ea typeface="타이포_팩토리 M" pitchFamily="18" charset="-127"/>
                <a:cs typeface="+mn-cs"/>
              </a:rPr>
              <a:t>과정 및 구성 내용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타이포_팩토리 M" pitchFamily="18" charset="-127"/>
              <a:ea typeface="타이포_팩토리 M" pitchFamily="18" charset="-127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848D27-6122-49BD-8FF1-8EA2358648D9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090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4294967295"/>
          </p:nvPr>
        </p:nvGraphicFramePr>
        <p:xfrm>
          <a:off x="188640" y="1331640"/>
          <a:ext cx="6480720" cy="748883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016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70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9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7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73240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목적 및 개요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007" marR="40007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창조경영에서의 </a:t>
                      </a:r>
                      <a:r>
                        <a:rPr lang="ko-KR" sz="900" kern="0" dirty="0"/>
                        <a:t>조직 문화구축과 </a:t>
                      </a:r>
                      <a:r>
                        <a:rPr lang="ko-KR" sz="900" kern="0" dirty="0" err="1"/>
                        <a:t>인재육성안을</a:t>
                      </a:r>
                      <a:r>
                        <a:rPr lang="ko-KR" sz="900" kern="0" dirty="0"/>
                        <a:t> 제시합니다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/>
                    </a:p>
                    <a:p>
                      <a:pPr marL="0" lvl="0" indent="-8001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창조경영혁신을 </a:t>
                      </a:r>
                      <a:r>
                        <a:rPr lang="ko-KR" sz="900" kern="0" dirty="0"/>
                        <a:t>위한 실질적 툴을 습득합니다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007" marR="40007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191" marR="58191" marT="51725" marB="51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191" marR="58191" marT="51725" marB="51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0413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기대효과 및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ko-KR" sz="900" kern="0" dirty="0"/>
                        <a:t>특징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007" marR="40007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sz="900" kern="0" dirty="0" smtClean="0"/>
                        <a:t> TRIZ</a:t>
                      </a:r>
                      <a:r>
                        <a:rPr lang="ko-KR" sz="900" kern="0" dirty="0"/>
                        <a:t>기법을 사용하여 창의적 기업문화를 형성에 기여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007" marR="40007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191" marR="58191" marT="51725" marB="51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191" marR="58191" marT="51725" marB="51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9913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대상 및 시간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007" marR="40007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대상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</a:t>
                      </a:r>
                      <a:r>
                        <a:rPr lang="ko-KR" sz="900" kern="0" dirty="0" err="1"/>
                        <a:t>전사원</a:t>
                      </a:r>
                      <a:endParaRPr lang="ko-KR" sz="900" kern="0" dirty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인원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</a:t>
                      </a:r>
                      <a:r>
                        <a:rPr lang="ko-KR" altLang="en-US" sz="900" kern="0" dirty="0" smtClean="0"/>
                        <a:t>협의</a:t>
                      </a:r>
                      <a:endParaRPr lang="ko-KR" sz="900" kern="0" dirty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시간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12H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007" marR="40007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191" marR="58191" marT="51725" marB="51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191" marR="58191" marT="51725" marB="51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398">
                <a:tc gridSpan="4"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007" marR="40007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191" marR="58191" marT="51725" marB="51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191" marR="58191" marT="51725" marB="51725"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32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주 제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308" marR="30308" marT="53880" marB="5388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 </a:t>
                      </a:r>
                      <a:r>
                        <a:rPr lang="ko-KR" sz="900" kern="0" dirty="0" err="1"/>
                        <a:t>습</a:t>
                      </a:r>
                      <a:r>
                        <a:rPr lang="ko-KR" sz="900" kern="0" dirty="0"/>
                        <a:t> 내 용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308" marR="30308" marT="53880" marB="5388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시 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308" marR="30308" marT="53880" marB="5388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학습방법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308" marR="30308" marT="53880" marB="5388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40488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[M1]</a:t>
                      </a:r>
                      <a:endParaRPr lang="ko-KR" sz="900" kern="0" dirty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창조경영을 위한 창의적 조직문화와 학습조직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308" marR="30308" marT="53880" marB="5388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창조경영과 조직창의성 소개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창조경영을 위한 </a:t>
                      </a:r>
                      <a:r>
                        <a:rPr lang="ko-KR" sz="900" kern="0" dirty="0" err="1"/>
                        <a:t>인재육성안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창조경영의 시스템적 접근방안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308" marR="30308" marT="53880" marB="5388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2.0H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308" marR="30308" marT="53880" marB="5388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308" marR="30308" marT="53880" marB="5388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3320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[M2]</a:t>
                      </a:r>
                      <a:br>
                        <a:rPr lang="en-US" sz="900" kern="0" dirty="0"/>
                      </a:br>
                      <a:r>
                        <a:rPr lang="en-US" sz="900" kern="0" dirty="0"/>
                        <a:t>TRIZ</a:t>
                      </a:r>
                      <a:r>
                        <a:rPr lang="ko-KR" sz="900" kern="0" dirty="0"/>
                        <a:t>소개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308" marR="30308" marT="53880" marB="5388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en-US" sz="900" kern="0" dirty="0"/>
                        <a:t>TRIZ</a:t>
                      </a:r>
                      <a:r>
                        <a:rPr lang="ko-KR" sz="900" kern="0" dirty="0"/>
                        <a:t>개요 및 기본 개념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308" marR="30308" marT="53880" marB="5388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2.0H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308" marR="30308" marT="53880" marB="5388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308" marR="30308" marT="53880" marB="5388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98099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[M3]</a:t>
                      </a:r>
                      <a:br>
                        <a:rPr lang="en-US" sz="900" kern="0"/>
                      </a:br>
                      <a:r>
                        <a:rPr lang="ko-KR" sz="900" kern="0"/>
                        <a:t>창조 경영과 사무간접</a:t>
                      </a:r>
                      <a:r>
                        <a:rPr lang="en-US" sz="900" kern="0"/>
                        <a:t>/</a:t>
                      </a:r>
                      <a:r>
                        <a:rPr lang="ko-KR" sz="900" kern="0"/>
                        <a:t>서비스 부문의</a:t>
                      </a:r>
                      <a:r>
                        <a:rPr lang="en-US" sz="900" kern="0"/>
                        <a:t> TRIZ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308" marR="30308" marT="53880" marB="5388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사무간접</a:t>
                      </a:r>
                      <a:r>
                        <a:rPr lang="en-US" sz="900" kern="0" dirty="0"/>
                        <a:t>/</a:t>
                      </a:r>
                      <a:r>
                        <a:rPr lang="ko-KR" sz="900" kern="0" dirty="0"/>
                        <a:t>서비스</a:t>
                      </a:r>
                      <a:r>
                        <a:rPr lang="en-US" sz="900" kern="0" dirty="0"/>
                        <a:t> TRIZ </a:t>
                      </a:r>
                      <a:r>
                        <a:rPr lang="ko-KR" sz="900" kern="0" dirty="0"/>
                        <a:t>개념과 원리 이해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사무간접</a:t>
                      </a:r>
                      <a:r>
                        <a:rPr lang="en-US" sz="900" kern="0" dirty="0"/>
                        <a:t>/</a:t>
                      </a:r>
                      <a:r>
                        <a:rPr lang="ko-KR" sz="900" kern="0" dirty="0"/>
                        <a:t>서비스부문</a:t>
                      </a:r>
                      <a:r>
                        <a:rPr lang="en-US" sz="900" kern="0" dirty="0"/>
                        <a:t> TRIZ </a:t>
                      </a:r>
                      <a:r>
                        <a:rPr lang="ko-KR" sz="900" kern="0" dirty="0"/>
                        <a:t>활용 포인트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사무간접</a:t>
                      </a:r>
                      <a:r>
                        <a:rPr lang="en-US" sz="900" kern="0" dirty="0"/>
                        <a:t>/</a:t>
                      </a:r>
                      <a:r>
                        <a:rPr lang="ko-KR" sz="900" kern="0" dirty="0"/>
                        <a:t>서비스</a:t>
                      </a:r>
                      <a:r>
                        <a:rPr lang="en-US" sz="900" kern="0" dirty="0"/>
                        <a:t> TRIZ </a:t>
                      </a:r>
                      <a:r>
                        <a:rPr lang="ko-KR" sz="900" kern="0" dirty="0"/>
                        <a:t>사례연구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308" marR="30308" marT="53880" marB="5388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3.0H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308" marR="30308" marT="53880" marB="5388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308" marR="30308" marT="53880" marB="5388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3320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[M4]</a:t>
                      </a:r>
                      <a:endParaRPr lang="ko-KR" sz="900" kern="0" dirty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ASIT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308" marR="30308" marT="53880" marB="5388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en-US" sz="900" kern="0" dirty="0" err="1" smtClean="0"/>
                        <a:t>Asit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Tool Principle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308" marR="30308" marT="53880" marB="5388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3.0H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308" marR="30308" marT="53880" marB="5388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308" marR="30308" marT="53880" marB="5388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55709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[M5]</a:t>
                      </a:r>
                      <a:endParaRPr lang="ko-KR" sz="900" kern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현업과제해결 및 자문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308" marR="30308" marT="53880" marB="5388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문제해결</a:t>
                      </a:r>
                      <a:endParaRPr lang="ko-KR" sz="900" kern="0" dirty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신상품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/</a:t>
                      </a:r>
                      <a:r>
                        <a:rPr lang="ko-KR" sz="900" kern="0" dirty="0"/>
                        <a:t>서비스 </a:t>
                      </a:r>
                      <a:r>
                        <a:rPr lang="ko-KR" sz="900" kern="0" dirty="0" err="1"/>
                        <a:t>컨셉개발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308" marR="30308" marT="53880" marB="5388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2.0H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308" marR="30308" marT="53880" marB="5388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308" marR="30308" marT="53880" marB="5388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-257476" y="619372"/>
            <a:ext cx="278954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</a:t>
            </a:r>
            <a:r>
              <a:rPr kumimoji="0" lang="ko-KR" altLang="en-US" sz="1200" b="0" i="0" u="none" strike="noStrike" kern="1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과정명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창조경영과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TRIZ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과정</a:t>
            </a:r>
          </a:p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분류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경영일반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/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창조윤리경영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0504" y="214092"/>
            <a:ext cx="6508856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타이포_팩토리 M" pitchFamily="18" charset="-127"/>
                <a:ea typeface="타이포_팩토리 M" pitchFamily="18" charset="-127"/>
                <a:cs typeface="+mn-cs"/>
              </a:rPr>
              <a:t>과정 및 구성 내용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타이포_팩토리 M" pitchFamily="18" charset="-127"/>
              <a:ea typeface="타이포_팩토리 M" pitchFamily="18" charset="-127"/>
              <a:cs typeface="+mn-cs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848D27-6122-49BD-8FF1-8EA2358648D9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588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2940</Words>
  <Application>Microsoft Office PowerPoint</Application>
  <PresentationFormat>화면 슬라이드 쇼(4:3)</PresentationFormat>
  <Paragraphs>758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4" baseType="lpstr">
      <vt:lpstr>gulim</vt:lpstr>
      <vt:lpstr>돋움</vt:lpstr>
      <vt:lpstr>맑은 고딕</vt:lpstr>
      <vt:lpstr>타이포_팩토리 M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김상욱</dc:creator>
  <cp:lastModifiedBy>김상욱</cp:lastModifiedBy>
  <cp:revision>2</cp:revision>
  <dcterms:created xsi:type="dcterms:W3CDTF">2017-01-31T09:41:53Z</dcterms:created>
  <dcterms:modified xsi:type="dcterms:W3CDTF">2017-01-31T09:49:32Z</dcterms:modified>
</cp:coreProperties>
</file>