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532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320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4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513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6B8-7F39-447F-AE30-A6EFBC7A3EC3}" type="datetime1">
              <a:rPr lang="ko-KR" altLang="en-US" smtClean="0"/>
              <a:pPr/>
              <a:t>2017-01-31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fld id="{EA848D27-6122-49BD-8FF1-8EA235864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4" descr="2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20000"/>
          </a:blip>
          <a:stretch>
            <a:fillRect/>
          </a:stretch>
        </p:blipFill>
        <p:spPr bwMode="auto">
          <a:xfrm>
            <a:off x="1" y="5040560"/>
            <a:ext cx="6858000" cy="40679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3"/>
          <p:cNvSpPr/>
          <p:nvPr userDrawn="1"/>
        </p:nvSpPr>
        <p:spPr>
          <a:xfrm>
            <a:off x="217668" y="208540"/>
            <a:ext cx="6500632" cy="432048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3999" y="0"/>
                </a:moveTo>
                <a:lnTo>
                  <a:pt x="0" y="0"/>
                </a:lnTo>
                <a:lnTo>
                  <a:pt x="0" y="6857998"/>
                </a:lnTo>
                <a:lnTo>
                  <a:pt x="9143999" y="68579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6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직사각형 8"/>
          <p:cNvSpPr/>
          <p:nvPr userDrawn="1"/>
        </p:nvSpPr>
        <p:spPr>
          <a:xfrm>
            <a:off x="152400" y="179512"/>
            <a:ext cx="6545580" cy="432048"/>
          </a:xfrm>
          <a:prstGeom prst="rect">
            <a:avLst/>
          </a:prstGeom>
          <a:solidFill>
            <a:srgbClr val="462178"/>
          </a:solidFill>
        </p:spPr>
        <p:txBody>
          <a:bodyPr wrap="square" lIns="0" tIns="0" rIns="0" bIns="0"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159495" y="197162"/>
            <a:ext cx="6555629" cy="400110"/>
          </a:xfrm>
          <a:prstGeom prst="rect">
            <a:avLst/>
          </a:prstGeom>
          <a:gradFill rotWithShape="1">
            <a:gsLst>
              <a:gs pos="0">
                <a:srgbClr val="FFFFFF">
                  <a:alpha val="16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algn="ctr" defTabSz="914400" rtl="0" eaLnBrk="1" latinLnBrk="1" hangingPunct="1"/>
            <a:endParaRPr lang="ko-KR" altLang="en-US" sz="20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2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49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020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70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7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76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98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06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83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806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Indoor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순서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88640" y="755576"/>
            <a:ext cx="6480720" cy="7992888"/>
          </a:xfrm>
          <a:prstGeom prst="rect">
            <a:avLst/>
          </a:prstGeom>
          <a:noFill/>
          <a:ln w="9525">
            <a:solidFill>
              <a:srgbClr val="CBA9E5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04381" y="1218067"/>
            <a:ext cx="5106711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도미노게임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도자기 만들기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샌드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아트 파워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난타파워</a:t>
            </a:r>
            <a:endParaRPr kumimoji="0" lang="en-US" altLang="ko-KR" sz="1100" b="1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캘리그라피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빌딩 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아이스브레이킹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도판 만들기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도전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골든벨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투비즈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우리회사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패션왕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비전 카드 섹션 과정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주제가 있는 풍경화 그리기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진짜 나를 찾기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레고시리어스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나만의 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출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퇴근길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지도로 만들기 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우리 팀의 커피 취향 찾기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설렘을 공유하는 가죽 여권 케이스 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버킷리스트에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색을 넣는 드로잉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함께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빚은 동동주로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회식하기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lvl="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나를 표현하는 향기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페브릭워터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몸과 마음에 평화를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태극권</a:t>
            </a:r>
            <a:endParaRPr lang="en-US" altLang="ko-KR" sz="1100" b="1" kern="1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가장</a:t>
            </a:r>
            <a:r>
              <a:rPr kumimoji="0" lang="ko-KR" altLang="en-US" sz="1100" b="1" i="0" u="none" strike="noStrike" kern="1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든든한 응원</a:t>
            </a:r>
            <a:r>
              <a:rPr kumimoji="0" lang="en-US" altLang="ko-KR" sz="1100" b="1" i="0" u="none" strike="noStrike" kern="1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1" i="0" u="none" strike="noStrike" kern="1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가족사진 </a:t>
            </a:r>
            <a:r>
              <a:rPr kumimoji="0" lang="en-US" altLang="ko-KR" sz="1100" b="1" i="0" u="none" strike="noStrike" kern="1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내 인생의 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IF ONLY,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상황연극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우리 팀의 연결고리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티코스터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숨겨진 자신감 발견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퍼스널 컬러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뭉친 근육이 힘겨울 때 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GX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프로그램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우리팀의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점등식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인테리어 조명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낙서가 작품이 되는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두들링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고마움으로 담그는 </a:t>
            </a:r>
            <a:r>
              <a:rPr kumimoji="0" lang="ko-KR" altLang="en-US" sz="11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과일청</a:t>
            </a: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선물</a:t>
            </a:r>
            <a:endParaRPr kumimoji="0" lang="en-US" altLang="ko-KR" sz="1100" b="1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kumimoji="0" lang="ko-KR" altLang="en-US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가장 우리다운 샌드위치 스타일링 </a:t>
            </a:r>
            <a:r>
              <a:rPr kumimoji="0" lang="en-US" altLang="ko-KR" sz="11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영화 속 메뉴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이탈리안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다이닝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가족을 위한 쑥스러운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꽃다발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3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분을 소중하게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헤라클래스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관심으로 그리는 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10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초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초상화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조화가 필요한 우리의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명화모사</a:t>
            </a:r>
            <a:endParaRPr lang="en-US" altLang="ko-KR" sz="1100" b="1" kern="1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나에게 집중하는 시간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니치퍼퓸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칭찬 담아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선물교환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석고퍼퓨머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친절해지는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방법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기억법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하모니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풀러스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(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합창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&amp;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아카펠라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) /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롤러코스터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en-US" altLang="ko-KR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Robo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Fighter / 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Film’s Cool</a:t>
            </a: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en-US" altLang="ko-KR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Robo</a:t>
            </a: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Fighter</a:t>
            </a: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컵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빌딩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광석 레이스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사막에서의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조난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소중한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나의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손</a:t>
            </a:r>
            <a:endParaRPr lang="en-US" altLang="ko-KR" sz="1100" b="1" kern="1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en-US" altLang="ko-KR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Value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퍼포먼스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빙고게임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핑 조직활성화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과정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경영 시뮬레이션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찾아가는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기업극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해피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파워십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상황교육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토론극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녹색 성장 과정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드림픽쳐스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28600" indent="-228600" defTabSz="914400" fontAlgn="base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함께 숨쉬고 함께 </a:t>
            </a:r>
            <a:r>
              <a:rPr lang="ko-KR" altLang="en-US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일하자 </a:t>
            </a:r>
            <a:r>
              <a:rPr lang="en-US" altLang="ko-KR" sz="1100" b="1" kern="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/ </a:t>
            </a:r>
            <a:r>
              <a:rPr lang="ko-KR" altLang="en-US" sz="1100" b="1" kern="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비전 </a:t>
            </a:r>
            <a:r>
              <a:rPr lang="ko-KR" altLang="en-US" sz="1100" b="1" kern="1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브릿지</a:t>
            </a:r>
            <a:endParaRPr lang="en-US" altLang="ko-KR" sz="1100" b="1" kern="1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08214" y="807839"/>
            <a:ext cx="1132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Indoor </a:t>
            </a:r>
            <a:r>
              <a:rPr kumimoji="0" lang="ko-KR" altLang="en-US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순서</a:t>
            </a:r>
            <a:endParaRPr kumimoji="0" lang="ko-KR" alt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3414932" y="1187624"/>
            <a:ext cx="0" cy="734481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/2 액자 20"/>
          <p:cNvSpPr/>
          <p:nvPr/>
        </p:nvSpPr>
        <p:spPr>
          <a:xfrm>
            <a:off x="290452" y="1115616"/>
            <a:ext cx="432048" cy="360040"/>
          </a:xfrm>
          <a:prstGeom prst="halfFram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1/2 액자 23"/>
          <p:cNvSpPr/>
          <p:nvPr/>
        </p:nvSpPr>
        <p:spPr>
          <a:xfrm rot="10800000">
            <a:off x="6165304" y="8316416"/>
            <a:ext cx="432048" cy="360040"/>
          </a:xfrm>
          <a:prstGeom prst="halfFram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3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60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설렘을 공유하는 가죽 여권 케이스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188640" y="971602"/>
          <a:ext cx="6480720" cy="48245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22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00:00~00:20(20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강사소개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프로그램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과정과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smtClean="0"/>
                        <a:t>가죽재단 및 뒷면정리</a:t>
                      </a:r>
                      <a:r>
                        <a:rPr lang="en-US" altLang="ko-KR" sz="900" kern="1200" dirty="0" smtClean="0"/>
                        <a:t>00:20~00:50(30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각자 포켓 디자인 선정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포켓가죽재단 후 </a:t>
                      </a:r>
                      <a:r>
                        <a:rPr lang="ko-KR" altLang="en-US" sz="900" kern="1200" dirty="0" err="1" smtClean="0"/>
                        <a:t>토코놀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면 마감재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로 뒷면정리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카드칸</a:t>
                      </a:r>
                      <a:r>
                        <a:rPr lang="ko-KR" altLang="en-US" sz="900" kern="1200" dirty="0" smtClean="0"/>
                        <a:t> 재단과 </a:t>
                      </a:r>
                      <a:r>
                        <a:rPr lang="ko-KR" altLang="en-US" sz="900" kern="1200" dirty="0" err="1" smtClean="0"/>
                        <a:t>펀칭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카드투입구 재단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00:50~01:10(20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카드투입구 디자인 선택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재단과 </a:t>
                      </a:r>
                      <a:r>
                        <a:rPr lang="ko-KR" altLang="en-US" sz="900" kern="1200" dirty="0" err="1" smtClean="0"/>
                        <a:t>펀칭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토코놀로로</a:t>
                      </a:r>
                      <a:r>
                        <a:rPr lang="ko-KR" altLang="en-US" sz="900" kern="1200" dirty="0" smtClean="0"/>
                        <a:t> 단면 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smtClean="0"/>
                        <a:t>단면 손질과 </a:t>
                      </a:r>
                      <a:r>
                        <a:rPr lang="ko-KR" altLang="en-US" sz="900" kern="1200" dirty="0" err="1" smtClean="0"/>
                        <a:t>그리프</a:t>
                      </a:r>
                      <a:r>
                        <a:rPr lang="ko-KR" altLang="en-US" sz="900" kern="1200" dirty="0" smtClean="0"/>
                        <a:t> 작업</a:t>
                      </a:r>
                      <a:r>
                        <a:rPr lang="en-US" altLang="ko-KR" sz="900" kern="1200" dirty="0" smtClean="0"/>
                        <a:t>01:10~01:40(30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- 1</a:t>
                      </a:r>
                      <a:r>
                        <a:rPr lang="ko-KR" altLang="en-US" sz="900" kern="1200" dirty="0" smtClean="0"/>
                        <a:t>팀은 </a:t>
                      </a:r>
                      <a:r>
                        <a:rPr lang="ko-KR" altLang="en-US" sz="900" kern="1200" dirty="0" err="1" smtClean="0"/>
                        <a:t>엣지코트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단면 마감재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로 단면 정리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- 2</a:t>
                      </a:r>
                      <a:r>
                        <a:rPr lang="ko-KR" altLang="en-US" sz="900" kern="1200" dirty="0" smtClean="0"/>
                        <a:t>팀은 프랑스 수입 </a:t>
                      </a:r>
                      <a:r>
                        <a:rPr lang="ko-KR" altLang="en-US" sz="900" kern="1200" dirty="0" err="1" smtClean="0"/>
                        <a:t>그리프로</a:t>
                      </a:r>
                      <a:r>
                        <a:rPr lang="ko-KR" altLang="en-US" sz="900" kern="1200" dirty="0" smtClean="0"/>
                        <a:t> 망치질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작업을 교체 하여 진행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</a:t>
                      </a:r>
                      <a:r>
                        <a:rPr lang="ko-KR" altLang="en-US" sz="900" kern="1200" dirty="0" smtClean="0"/>
                        <a:t>바느질과 여행 이야기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01:40~02:40(60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바느질 실 컬러 선택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프랑스 </a:t>
                      </a:r>
                      <a:r>
                        <a:rPr lang="ko-KR" altLang="en-US" sz="900" kern="1200" dirty="0" err="1" smtClean="0"/>
                        <a:t>새들스티치</a:t>
                      </a:r>
                      <a:r>
                        <a:rPr lang="ko-KR" altLang="en-US" sz="900" kern="1200" dirty="0" smtClean="0"/>
                        <a:t> 기법으로 바느질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서로 여행에 대해 대화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4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6.</a:t>
                      </a:r>
                      <a:r>
                        <a:rPr lang="ko-KR" altLang="en-US" sz="900" kern="1200" dirty="0" smtClean="0"/>
                        <a:t>작품 리뷰 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02:40~03:00(20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완성한 작품 리뷰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개인 사진촬영 및 단체 사진촬영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5868144"/>
            <a:ext cx="2304256" cy="14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0444" y="7380312"/>
            <a:ext cx="2282955" cy="14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40" y="7380312"/>
            <a:ext cx="2304256" cy="14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5104" y="5868304"/>
            <a:ext cx="2304256" cy="14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4" name="Picture 2" descr="C:\Users\Customer\Desktop\20160727_164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7108" y="7380312"/>
            <a:ext cx="1656184" cy="144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5" name="Picture 3" descr="C:\Users\Customer\Desktop\20160727_1645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7109" y="5868304"/>
            <a:ext cx="1656184" cy="144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12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60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lang="ko-KR" altLang="en-US" sz="1200" kern="1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버킷리스트에</a:t>
            </a:r>
            <a:r>
              <a:rPr lang="ko-KR" altLang="en-US" sz="1200" kern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 색을 넣는 드로잉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520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2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 </a:t>
                      </a:r>
                      <a:r>
                        <a:rPr lang="en-US" altLang="ko-KR" sz="900" kern="1200" dirty="0" smtClean="0"/>
                        <a:t>00:00~00:20(20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강사소개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과정과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smtClean="0"/>
                        <a:t>사전 작업 공유</a:t>
                      </a:r>
                      <a:r>
                        <a:rPr lang="en-US" altLang="ko-KR" sz="900" kern="1200" dirty="0" smtClean="0"/>
                        <a:t>00:20~00:30(10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나의 </a:t>
                      </a:r>
                      <a:r>
                        <a:rPr lang="ko-KR" altLang="en-US" sz="900" kern="1200" dirty="0" err="1" smtClean="0"/>
                        <a:t>버킷리스트</a:t>
                      </a:r>
                      <a:r>
                        <a:rPr lang="ko-KR" altLang="en-US" sz="900" kern="1200" dirty="0" smtClean="0"/>
                        <a:t> 써보기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조별로 이야기 나누기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카드투입구 재단</a:t>
                      </a:r>
                      <a:r>
                        <a:rPr lang="en-US" altLang="ko-KR" sz="900" kern="1200" dirty="0" smtClean="0"/>
                        <a:t>00:30~00:60(30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A4</a:t>
                      </a:r>
                      <a:r>
                        <a:rPr lang="ko-KR" altLang="en-US" sz="900" kern="1200" dirty="0" smtClean="0"/>
                        <a:t>용지에 도안 연습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도안 단순화 시키기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엽서종이에 옮겨 그리기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smtClean="0"/>
                        <a:t>단면 손질과 </a:t>
                      </a:r>
                      <a:r>
                        <a:rPr lang="ko-KR" altLang="en-US" sz="900" kern="1200" dirty="0" err="1" smtClean="0"/>
                        <a:t>그리프</a:t>
                      </a:r>
                      <a:r>
                        <a:rPr lang="ko-KR" altLang="en-US" sz="900" kern="1200" dirty="0" smtClean="0"/>
                        <a:t> 작업</a:t>
                      </a:r>
                      <a:r>
                        <a:rPr lang="en-US" altLang="ko-KR" sz="900" kern="1200" dirty="0" smtClean="0"/>
                        <a:t>01:10~01:40(50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물감 번지기 시연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연습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원본에 채색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</a:t>
                      </a:r>
                      <a:r>
                        <a:rPr lang="ko-KR" altLang="en-US" sz="900" kern="1200" dirty="0" smtClean="0"/>
                        <a:t>바느질과 여행 이야기</a:t>
                      </a:r>
                      <a:r>
                        <a:rPr lang="en-US" altLang="ko-KR" sz="900" kern="1200" dirty="0" smtClean="0"/>
                        <a:t>01:50~02:00(10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뒷면에 나의 </a:t>
                      </a:r>
                      <a:r>
                        <a:rPr lang="ko-KR" altLang="en-US" sz="900" kern="1200" dirty="0" err="1" smtClean="0"/>
                        <a:t>버킷리스트</a:t>
                      </a:r>
                      <a:r>
                        <a:rPr lang="ko-KR" altLang="en-US" sz="900" kern="1200" dirty="0" smtClean="0"/>
                        <a:t>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39" y="3564008"/>
            <a:ext cx="1586241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691" y="3564008"/>
            <a:ext cx="1586241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1003" y="3564008"/>
            <a:ext cx="1586241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3119" y="3564008"/>
            <a:ext cx="1586241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716016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함께 빚은 동동주로 회식하기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/>
          </p:nvPr>
        </p:nvGraphicFramePr>
        <p:xfrm>
          <a:off x="188640" y="5121641"/>
          <a:ext cx="6480720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 </a:t>
                      </a:r>
                      <a:r>
                        <a:rPr lang="en-US" altLang="ko-KR" sz="900" kern="1200" dirty="0" smtClean="0"/>
                        <a:t>00:00~00:10(10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강사소개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프로그램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과정과 주의 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err="1" smtClean="0"/>
                        <a:t>전통주</a:t>
                      </a:r>
                      <a:r>
                        <a:rPr lang="ko-KR" altLang="en-US" sz="900" kern="1200" dirty="0" smtClean="0"/>
                        <a:t> 이야기</a:t>
                      </a:r>
                      <a:r>
                        <a:rPr lang="en-US" altLang="ko-KR" sz="900" kern="1200" dirty="0" smtClean="0"/>
                        <a:t>00:10~00:40(30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전통주</a:t>
                      </a:r>
                      <a:r>
                        <a:rPr lang="ko-KR" altLang="en-US" sz="900" kern="1200" dirty="0" smtClean="0"/>
                        <a:t> 특징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동동주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고두밥 식히기 작업</a:t>
                      </a:r>
                      <a:r>
                        <a:rPr lang="en-US" altLang="ko-KR" sz="900" kern="1200" dirty="0" smtClean="0"/>
                        <a:t>00:40~01:00(20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누룩 짜내기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고두밥 식히기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 </a:t>
                      </a:r>
                      <a:r>
                        <a:rPr lang="ko-KR" altLang="en-US" sz="900" kern="1200" dirty="0" smtClean="0"/>
                        <a:t>혼화하기</a:t>
                      </a:r>
                      <a:r>
                        <a:rPr lang="en-US" altLang="ko-KR" sz="900" kern="1200" dirty="0" smtClean="0"/>
                        <a:t>01:00~01:20(20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고두밥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물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누룩 혼화하기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통에 담기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 </a:t>
                      </a:r>
                      <a:r>
                        <a:rPr lang="ko-KR" altLang="en-US" sz="900" kern="1200" dirty="0" smtClean="0"/>
                        <a:t>이름표 붙이기</a:t>
                      </a:r>
                      <a:r>
                        <a:rPr lang="en-US" altLang="ko-KR" sz="900" kern="1200" dirty="0" smtClean="0"/>
                        <a:t>01:20~01:30(10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발효 주의사항 안내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이름표 붙이기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언제 마실지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누구에게 선물할지 이야기를 나눈다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" name="그림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6684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1008" y="76684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44824" y="76684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57192" y="76684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32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60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나를 표현하는 향기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퍼블릭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워터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74243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몸과 마음에 평화를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태극권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59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 </a:t>
                      </a:r>
                      <a:r>
                        <a:rPr lang="en-US" altLang="ko-KR" sz="900" kern="1200" dirty="0" smtClean="0"/>
                        <a:t>00:00~00:05(5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강사소개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프로그램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9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smtClean="0"/>
                        <a:t>향 구성 설명</a:t>
                      </a:r>
                      <a:r>
                        <a:rPr lang="en-US" altLang="ko-KR" sz="900" kern="1200" dirty="0" smtClean="0"/>
                        <a:t>00:05~00:10(5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페브릭워터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향낭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향제품의</a:t>
                      </a:r>
                      <a:r>
                        <a:rPr lang="ko-KR" altLang="en-US" sz="900" kern="1200" dirty="0" smtClean="0"/>
                        <a:t> 구성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시향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&amp; </a:t>
                      </a:r>
                      <a:r>
                        <a:rPr lang="ko-KR" altLang="en-US" sz="900" kern="1200" dirty="0" smtClean="0"/>
                        <a:t>향 선택</a:t>
                      </a:r>
                      <a:r>
                        <a:rPr lang="en-US" altLang="ko-KR" sz="900" kern="1200" dirty="0" smtClean="0"/>
                        <a:t>00:10~00:40(20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시향방법</a:t>
                      </a:r>
                      <a:r>
                        <a:rPr lang="ko-KR" altLang="en-US" sz="900" kern="1200" dirty="0" smtClean="0"/>
                        <a:t> 안내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- 15</a:t>
                      </a:r>
                      <a:r>
                        <a:rPr lang="ko-KR" altLang="en-US" sz="900" kern="1200" dirty="0" smtClean="0"/>
                        <a:t>가지 향료 </a:t>
                      </a:r>
                      <a:r>
                        <a:rPr lang="ko-KR" altLang="en-US" sz="900" kern="1200" dirty="0" err="1" smtClean="0"/>
                        <a:t>시향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조별 </a:t>
                      </a:r>
                      <a:r>
                        <a:rPr lang="ko-KR" altLang="en-US" sz="900" kern="1200" dirty="0" err="1" smtClean="0"/>
                        <a:t>시향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- 4~7</a:t>
                      </a:r>
                      <a:r>
                        <a:rPr lang="ko-KR" altLang="en-US" sz="900" kern="1200" dirty="0" smtClean="0"/>
                        <a:t>가지 향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err="1" smtClean="0"/>
                        <a:t>페브릭워터</a:t>
                      </a:r>
                      <a:r>
                        <a:rPr lang="ko-KR" altLang="en-US" sz="900" kern="1200" dirty="0" smtClean="0"/>
                        <a:t> 만들기</a:t>
                      </a:r>
                      <a:r>
                        <a:rPr lang="en-US" altLang="ko-KR" sz="900" kern="1200" dirty="0" smtClean="0"/>
                        <a:t>00:40~00:50(10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선택한 향의 </a:t>
                      </a:r>
                      <a:r>
                        <a:rPr lang="ko-KR" altLang="en-US" sz="900" kern="1200" dirty="0" err="1" smtClean="0"/>
                        <a:t>조향</a:t>
                      </a:r>
                      <a:r>
                        <a:rPr lang="ko-KR" altLang="en-US" sz="900" kern="1200" dirty="0" smtClean="0"/>
                        <a:t> 확인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조별 확인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향료별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ml</a:t>
                      </a:r>
                      <a:r>
                        <a:rPr lang="ko-KR" altLang="en-US" sz="900" kern="1200" dirty="0" smtClean="0"/>
                        <a:t>결정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페브릭워터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병입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</a:t>
                      </a:r>
                      <a:r>
                        <a:rPr lang="ko-KR" altLang="en-US" sz="900" kern="1200" dirty="0" smtClean="0"/>
                        <a:t>향낭 만들기</a:t>
                      </a:r>
                      <a:r>
                        <a:rPr lang="en-US" altLang="ko-KR" sz="900" kern="1200" dirty="0" smtClean="0"/>
                        <a:t>00:50~01:10(20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주머니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6.</a:t>
                      </a:r>
                      <a:r>
                        <a:rPr lang="ko-KR" altLang="en-US" sz="900" kern="1200" dirty="0" smtClean="0"/>
                        <a:t>사용 팁</a:t>
                      </a:r>
                      <a:r>
                        <a:rPr lang="en-US" altLang="ko-KR" sz="900" kern="1200" dirty="0" smtClean="0"/>
                        <a:t>01:10~01:30(20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향제품</a:t>
                      </a:r>
                      <a:r>
                        <a:rPr lang="ko-KR" altLang="en-US" sz="900" kern="1200" dirty="0" smtClean="0"/>
                        <a:t> 주의사항 안내</a:t>
                      </a:r>
                      <a:endParaRPr lang="en-US" altLang="ko-KR" sz="900" kern="12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3" name="그림 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63589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5796" y="363589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5184" y="363589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3514" y="363589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076056"/>
          <a:ext cx="6480720" cy="244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6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태극권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태극권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의미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타이치스틱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건강 고민 나누기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00:20~00:30(10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건강에 대한 고민과 목표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3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타이치스틱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스트레칭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00:30~01:00(30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스트레칭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4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타이치스틱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마사지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01:00~01:30(30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부위별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 마사지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느낌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경험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" name="그림 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668344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7192" y="7668344"/>
            <a:ext cx="1512168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1008" y="7668344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7668344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84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60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가장 든든한 응원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가족사진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74243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내 인생의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IF ONLY,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상황연극</a:t>
            </a: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51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팝아트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과정과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사전 작업 공유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00:20~00:40(20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가족 사진 도안 확인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도안 색깔 정해 유인물에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팀원들에게 우리 가족 소개하기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7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채색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00:40~01:30(50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보조 강사의 가이드로 채색 순서 결정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도안 채색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유성매직으로 라인 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메세지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00:40~00:50(10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가족을 위한 메시지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응원 메시지 도안에서 얼굴 아래쪽에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 리뷰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01:40~02:00(20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완성한 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옆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사람 작품 칭찬 리뷰 릴레이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076056"/>
          <a:ext cx="6480720" cy="2520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강사와 주제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 인생의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IF ONLY,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그때 그 시간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선택을 바꾼다면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?&gt;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4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사전 작업 공유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00:20~00:45(25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과거의 순간으로 다시 돌아간다면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or B?&gt;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를 주제로 팀 별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이야기 나누기 가장 인상 깊거나 공감 가는 이야기 뽑기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발표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00:45~00:60(15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대표 스토리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극 만들기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00:60~01:25(20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스토리를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 내외의 짧은 극으로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피드백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01:20~01:50(25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연기 발표 및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마무리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01:25~01:50(25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느낌 나누기 및 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811" y="3635896"/>
            <a:ext cx="1596532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" y="363589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5183" y="3635896"/>
            <a:ext cx="1576873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9" y="3635896"/>
            <a:ext cx="1578429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7192" y="7668344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100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76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60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우리 팀의 연결고리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티코스터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499992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숨겨진 자신감 발견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퍼스널 컬러</a:t>
            </a: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376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세라믹 핸드 페인팅 과정과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패턴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도안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의 의미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사전작업 및  스케치 기획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00:20~00:50(30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소망 키워드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키워드를 반영한 전통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패던을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적용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재해석하여 전체 스케치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색 선택 및 채색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00:50~01:30(40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채색할 색 선택 및 배정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개인별로 타일 채색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 리뷰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01:30~02:00(30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완성된 조별 작품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사진 촬영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932039"/>
          <a:ext cx="6480720" cy="2592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7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1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00:00~00:15(15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이미지 컨설턴트의 역할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이미지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메이킹의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성공케이스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5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사전작업 및 스케치 기획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00:15~00:30(15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익명의 이미지 테스트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색 선택 및 채색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00:30~01:10(40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컬러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Draping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을 통한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warm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톤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 cool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톤 알아보기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실습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퍼스널 컬러 자가진단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 리뷰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01:10~01:20(10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얼굴형 보완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메이크업팁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얼굴형 넥타이 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마무리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01:20~01:30(10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Q&amp;A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" name="그림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7668464"/>
            <a:ext cx="1584176" cy="108000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7668464"/>
            <a:ext cx="1584176" cy="108000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4824" y="7668464"/>
            <a:ext cx="1584176" cy="108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640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258" y="3419872"/>
            <a:ext cx="1643742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5184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9000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57192" y="7668344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32699" y="7645292"/>
            <a:ext cx="1607187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0100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8640" y="7668344"/>
            <a:ext cx="1596617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646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뭉친 근육이 힘겨울 때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GX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프로그램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482134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우리 팀의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점등식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인테리어조명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823573"/>
          <a:ext cx="6480720" cy="2786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48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캔버스 조명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캔버스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컨셉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설정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00:10~00:20(10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문장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컨셉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설정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참여자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컨셉과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자기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도안 그리기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00:20~00:40(20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종이 도안 위 밑그림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먹지 대고 캔버스 위 도안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채색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00:40~01:20(40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레터링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밑그림 위 채색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01:20~01:50(30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전구 구멍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전구 붙이기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01:50~02:00(10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각자의 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칭찬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381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5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운동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베네핏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진행 방식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고민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개인의 건강 고민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5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운동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00:30~01:20(50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진행 방식 상이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7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느낌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01:20~01:40(20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느낌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5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5.Q&amp;A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01:40~01:50(10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지속적인 활용 방법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질문과 답변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" name="그림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3492" y="3419872"/>
            <a:ext cx="1539684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844" y="3419872"/>
            <a:ext cx="162715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5184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7192" y="7668344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100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76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낙서가 작품이 되는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두들링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499991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고마움으로 담그는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과일청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선물</a:t>
            </a:r>
            <a:endParaRPr kumimoji="0" lang="en-US" altLang="ko-KR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937720"/>
          <a:ext cx="6480720" cy="265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9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18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과일청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건강한 과일 이야기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제비 뽑기로 짝 정하기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과일 손질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00:20~00:50(30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제비 뽑기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카드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00:50~01:10(20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감사 카드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01:10~01:40(30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리본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카드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 전달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1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레시피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활용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01:40~02:00(20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레시피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샐러드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305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4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32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ko-KR" altLang="en-US" sz="900" kern="1200" dirty="0" smtClean="0"/>
                        <a:t>소개</a:t>
                      </a:r>
                      <a:endParaRPr lang="en-US" altLang="ko-KR" sz="900" kern="1200" dirty="0" smtClean="0"/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00:00~00:10(10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두들링</a:t>
                      </a:r>
                      <a:r>
                        <a:rPr lang="ko-KR" altLang="en-US" sz="900" kern="1200" dirty="0" smtClean="0"/>
                        <a:t>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참여 작가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err="1" smtClean="0"/>
                        <a:t>두들링</a:t>
                      </a:r>
                      <a:r>
                        <a:rPr lang="ko-KR" altLang="en-US" sz="900" kern="1200" dirty="0" smtClean="0"/>
                        <a:t> 규칙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00:10~00:20(10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두들링</a:t>
                      </a:r>
                      <a:r>
                        <a:rPr lang="ko-KR" altLang="en-US" sz="900" kern="1200" dirty="0" smtClean="0"/>
                        <a:t> 사례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규칙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두들링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00:20~01:10(50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자유 그림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2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 </a:t>
                      </a:r>
                      <a:r>
                        <a:rPr lang="ko-KR" altLang="en-US" sz="900" kern="1200" dirty="0" smtClean="0"/>
                        <a:t>작품 리뷰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01:10~01:30(20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참여 작가들의 리뷰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참여자들의 자유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5.Q&amp;A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01:40~01:50(10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지속적인 활용 방법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질문과 답변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" name="그림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4824" y="3419872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1008" y="3419872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5184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265" y="7668344"/>
            <a:ext cx="1557551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7192" y="7668344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100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94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가장 우리다운 샌드위치 스타일링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482133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영화 속 메뉴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이탈리안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다이닝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937719"/>
          <a:ext cx="6480720" cy="25866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0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652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00:00~00:15(15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셰프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오늘의 영화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영화 상영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9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메뉴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서빙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00:15~00:45(30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메뉴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Antipasto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전채 요리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메뉴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Primp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파스타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9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메인 요리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00:45~01:30(45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메뉴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Secondo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메인 요리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메뉴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altLang="ko-KR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Doice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후식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601"/>
          <a:ext cx="6480720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4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68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푸드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스타일링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샌드위치 스타일링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과일 손질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00:20~00:50(30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스프레드 재료 맞추기 퀴즈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스타일링 도구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특별재료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종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 교환권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조별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00:50~01:30(40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실습 가이드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도구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01:30~01:50(20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프레젠테이션과 평가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선물 증정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마무리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01:50~02:00(10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샌드위치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3514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5184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844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640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7192" y="7668344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1090" y="7668344"/>
            <a:ext cx="155172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100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13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가족을 위한 쑥스러운 꽃다발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526415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분을 소중하게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헤라클래스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937719"/>
          <a:ext cx="648072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9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아티스트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주제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여성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출근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 기본 메이크업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퇴근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변화주는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효과 메이크업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남성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수염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피부 관리로 안색 살리기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눈썹으로 인상 변화주기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모델 시연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모델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메이크업 시연과 강의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준비된 다과 시식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00:30~01:00(30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아티스트의 개별 가이드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우수자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01:00~01:10(10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그룹별 실습 결과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그룹별 실습 우수자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선정 이유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우수자의 실습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01:10~01:25(15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그룹별 우수자의 실습 리뷰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우수자들에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대한 아티스트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우수자들에게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상품 증정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제품 증정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01:25~01:30(5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개인별 제품 증정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 비용과 성별마다 달라요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여성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립스틱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미스트쿠션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에센스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남성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비비크림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스킨로션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601"/>
          <a:ext cx="6480720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9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플로리스트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꽃다발의 의미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참여자 소개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좋아하는 꽃말 선택해 자기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꽃다발 만들기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00:30~01:25(55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꽃다발 종류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시연 뒤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꽃다발 포장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01:25~01:40(15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겉봉투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리본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남은 꽃으로 미니 꽃다발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 리뷰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01:40~02:00(20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옆 사람의 칭찬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5" name="그림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5970" y="3431006"/>
            <a:ext cx="1594002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" y="341987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5184" y="3419872"/>
            <a:ext cx="1591387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3419872"/>
            <a:ext cx="1607457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56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관심으로 그리는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10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초 초상화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338119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조화가 필요한 우리의 명화모사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788024"/>
          <a:ext cx="6480720" cy="28083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00:00~00:15(15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주제 키워드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오늘의 명화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재해석 방법과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스케치 기획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00:15~00:30(15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조에서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팀으로 나눔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키워드 반영한 재해석 스케치 기획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중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팀의 스케치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색 선택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00:30~00:50(20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한팀은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큰 종이 위 스케치 작업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다른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두팀은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스케치에 맞는 색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 캔버스 위 하나의 스케치로 도안 작업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6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채색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00:50~01:40(50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캔버스 채색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 후 매직으로 라인 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6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01:40~02:00(20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완성된 작품 사진촬영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작품 리뷰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599"/>
          <a:ext cx="6480720" cy="2232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4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00:00~00:15(15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 작가 이야기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관찰의 중요성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작가 시연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초상화의 관찰법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00:15~00:45(30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 매뉴얼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조로 매뉴얼 연습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모델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00:45~01:15(30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명씩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 모델이 되어 조별시간 단축 연습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모델이 좋아하는 초상화와 조원이 좋아하는 초상화 선택 후 비교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카드 교환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01:15~01:30(15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 미니 카드 전달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카드에 적힌 번호를 찾아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 초상화 그린 후 선물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27585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844" y="327585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5184" y="327585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327585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2952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15796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9969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03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8"/>
            <a:ext cx="150874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도미노게임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1066451"/>
          <a:ext cx="6480720" cy="2630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7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66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동기부여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교육목적 및 교육진행방법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조원구성 계획</a:t>
                      </a:r>
                      <a:endParaRPr lang="en-US" altLang="ko-KR" sz="900" kern="12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7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기획작품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각 조별 창의성 및 색상의 조화모형 작품구상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밑그림 만들기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638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도미노 </a:t>
                      </a:r>
                      <a:r>
                        <a:rPr lang="ko-KR" altLang="en-US" sz="900" kern="1200" dirty="0" err="1" smtClean="0"/>
                        <a:t>블록쌓기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팀원간 역할을 분담하여 정해진 공간 도미노 </a:t>
                      </a:r>
                      <a:r>
                        <a:rPr lang="ko-KR" altLang="en-US" sz="900" kern="1200" dirty="0" err="1" smtClean="0"/>
                        <a:t>블럭쌓기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팀장은 팀원들의 작업량을 수시로 확인하고 완성도를 높일 수 있도록 지도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곡선은 세밀하게 작업하여 성공률 높임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7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작품 </a:t>
                      </a:r>
                      <a:endParaRPr lang="en-US" altLang="ko-KR" sz="900" kern="1200" dirty="0" smtClean="0"/>
                    </a:p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/>
                        <a:t>풍평회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팀별작품의</a:t>
                      </a:r>
                      <a:r>
                        <a:rPr lang="ko-KR" altLang="en-US" sz="900" kern="1200" dirty="0" smtClean="0"/>
                        <a:t> 의미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작업과정 및 성공과 실패원인 분석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구슬을 굴려 도미노 넘어뜨리기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7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넘어지지 않은 도미노 원인 분석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교육상황 강평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 descr="C:\Users\Customer\Desktop\20160727_095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3779912"/>
            <a:ext cx="1494239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7" name="Picture 3" descr="C:\Users\Customer\Desktop\20160727_095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576" y="3779912"/>
            <a:ext cx="1484784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8" name="Picture 4" descr="C:\Users\Customer\Desktop\20160727_095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393" y="3779912"/>
            <a:ext cx="1484783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9" name="Picture 5" descr="C:\Users\Customer\Desktop\20160727_095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2208" y="3779912"/>
            <a:ext cx="1484784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-285943" y="4821523"/>
            <a:ext cx="1717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도자기 만들기</a:t>
            </a: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/>
          </p:nvPr>
        </p:nvGraphicFramePr>
        <p:xfrm>
          <a:off x="188640" y="5199420"/>
          <a:ext cx="6480720" cy="2612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4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2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MISSION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ADVENTURE CONTENTS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T/O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42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O/T </a:t>
                      </a:r>
                      <a:r>
                        <a:rPr lang="ko-KR" altLang="en-US" sz="900" kern="1200" dirty="0" smtClean="0"/>
                        <a:t>교육설명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교육에 들어가기 전에 도자기의 이해와 도자기 제작 방법 설명 및 마인드 조성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도자기 제작 시 유의사항 전파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30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42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손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발 반죽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도자기 제작에 앞서 도자기제작에 쓰일 흙을 손과 발을 이용하여 반죽을 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반죽을 할 때는 정성을 다하여 반죽을 한다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철저한 마음가짐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20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02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도자기 만들기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자율적으로 성형을 시작한다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성형 이미지는 각자의 개성에 맞게 진행한다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이미지를 형성화하면서 장인정신과 인내와 끈기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정성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자신과의 싸움을 배운다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도자기 성형 완성 후 직원들의 자신감을 높여주는 격려와 칭찬을 해준다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60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42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/>
                        <a:t>뒷</a:t>
                      </a:r>
                      <a:r>
                        <a:rPr lang="ko-KR" altLang="en-US" sz="900" kern="1200" dirty="0" smtClean="0"/>
                        <a:t> 마무리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도자기 완성 후 </a:t>
                      </a:r>
                      <a:r>
                        <a:rPr lang="ko-KR" altLang="en-US" sz="900" kern="1200" dirty="0" err="1" smtClean="0"/>
                        <a:t>뒷</a:t>
                      </a:r>
                      <a:r>
                        <a:rPr lang="ko-KR" altLang="en-US" sz="900" kern="1200" dirty="0" smtClean="0"/>
                        <a:t> 마무리를 시작한다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처음마음처럼 깨끗하게 뒷정리를 한다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20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02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도판 설명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시상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도자기 성형 작품의 설명회 시간을 가진 후 개인별 소감발표 및 강평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자기혁신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자아성찰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토론의 장을 마련하여 서로의 작품에 대한 평가를 해준다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기업의 미래를 위한 비전의 발돋움을 시작한다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30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30" name="Picture 6" descr="C:\Users\Customer\Desktop\20160727_100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1168" y="7884368"/>
            <a:ext cx="1512168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31" name="Picture 7" descr="C:\Users\Customer\Desktop\20160727_1005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6992" y="7884368"/>
            <a:ext cx="1512167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32" name="Picture 8" descr="C:\Users\Customer\Desktop\20160727_1006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2816" y="7884488"/>
            <a:ext cx="1512168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33" name="Picture 9" descr="C:\Users\Customer\Desktop\20160727_1007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8640" y="7884488"/>
            <a:ext cx="1512168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11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나에게 집중하는 시간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니치퍼퓸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533680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칭찬 담아 선물교환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석고퍼퓨머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932041"/>
          <a:ext cx="6480720" cy="2636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사용법 안내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 완성품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 선정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만드는 과정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만들어 선물할 대상 랜덤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 선택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00:40~00:45(5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향료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대상에게 어울리는 향료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준비된 꽃의 꽃말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대상에게 어울리는 꽃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석고 반죽과 장식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00:45~00:55(10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석고 반죽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틀에 반죽 넣기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꽃으로 장식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카드 작성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00:55~01:10(15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선택한 향료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꽃의 의미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대상의 칭찬 한마디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 교환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01:10~~01:30(20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완성된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석고방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599"/>
          <a:ext cx="6480720" cy="2484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0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00:00~00:05(5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 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향수 구성 설명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00:05~00:10(5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니츠퍼퓸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향수의 구성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Top/Middle/Last note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향수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타입별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테스트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00:10~00:25(15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베이스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시향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후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베이스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타입별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특징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시향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으로 향 선택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00:25~00:55(25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향료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시향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4~7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향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향료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조향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00:55~01:10(15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선택한 향의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조향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확인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향료별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결정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병입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01:10~~01:20(10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- 30ml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양에 맞추어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스포이드병입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6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향수 사용 팁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01:20~01:30(10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니츠퍼퓸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향수 사용 방법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향수 매너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5" name="그림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4824" y="3491880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5184" y="349188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40" y="349188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349188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5184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1282" y="7668344"/>
            <a:ext cx="162771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5802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93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친절해지는 방법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기억법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533680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칭찬 담아 선물교환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석고퍼퓨머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932041"/>
          <a:ext cx="6480720" cy="2636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사용법 안내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 완성품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 선정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00:10~00:30(20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만드는 과정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만들어 선물할 대상 랜덤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 선택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00:40~00:45(5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향료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대상에게 어울리는 향료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준비된 꽃의 꽃말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대상에게 어울리는 꽃 선택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석고 반죽과 장식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00:45~00:55(10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석고 반죽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틀에 반죽 넣기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꽃으로 장식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카드 작성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00:55~01:10(15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선택한 향료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꽃의 의미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선물할 대상의 칭찬 한마디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 교환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01:10~~01:30(20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완성된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석고방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향제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포장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599"/>
          <a:ext cx="6480720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1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기억법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00:00~00:05(5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이름과 선물 받고 싶은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가지로 자기소개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기억의 방으로 기억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00:05~00:45(40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기억의 방 형성 원리와 방법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개인의 관심사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선물위시리스트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목록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기억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키워드로 응용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9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숫자변환법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00:45~01:15(30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숫자 변환 원리와 방법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생일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사내번호를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숫자변환법으로</a:t>
                      </a:r>
                      <a:r>
                        <a:rPr lang="ko-KR" altLang="en-US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기타기억법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01:15~01:25(10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얼굴이름 기억하기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각인되게 말하기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실습 키워드를 활용하여 자기소개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마무리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01:25~01:30(5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마무리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8" name="그림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5184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282" y="7668344"/>
            <a:ext cx="162771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58028" y="766834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33478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33478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5184" y="334786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3347864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761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하모니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풀러스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합창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&amp;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아카펠라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202668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롤러코스터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4574624"/>
          <a:ext cx="6480720" cy="3093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및 팀장 선출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회사설립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부서 및 역할분담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기획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홍보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R/C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장비설명 및 지급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Roller coaster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제작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부서별 아이디어 회의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R/C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디자인 설계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홍보 및 장비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조립부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R/C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홍보부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C/F OR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데코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기획부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설계도제작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Roller coaster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부서별 제작점검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R/C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보강작업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홍보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C/F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시연 및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기획 홍보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C/F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조립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R/C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016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과정소개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과정소개 및 부서 별 역할분담을 통한 업무분담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제작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부서별</a:t>
                      </a:r>
                      <a:r>
                        <a:rPr lang="en-US" altLang="ko-KR" sz="900" dirty="0" smtClean="0"/>
                        <a:t>[</a:t>
                      </a:r>
                      <a:r>
                        <a:rPr lang="ko-KR" altLang="en-US" sz="900" dirty="0" smtClean="0"/>
                        <a:t>기획설계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홍보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조립</a:t>
                      </a:r>
                      <a:r>
                        <a:rPr lang="en-US" altLang="ko-KR" sz="900" dirty="0" smtClean="0"/>
                        <a:t>] </a:t>
                      </a:r>
                      <a:r>
                        <a:rPr lang="ko-KR" altLang="en-US" sz="900" dirty="0" smtClean="0"/>
                        <a:t>과정작업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부서별 </a:t>
                      </a:r>
                      <a:r>
                        <a:rPr lang="en-US" altLang="ko-KR" sz="900" dirty="0" smtClean="0"/>
                        <a:t>R/C </a:t>
                      </a:r>
                      <a:r>
                        <a:rPr lang="ko-KR" altLang="en-US" sz="900" dirty="0" smtClean="0"/>
                        <a:t>설계</a:t>
                      </a:r>
                      <a:r>
                        <a:rPr lang="en-US" altLang="ko-KR" sz="900" dirty="0" smtClean="0"/>
                        <a:t>, C/F, </a:t>
                      </a:r>
                      <a:r>
                        <a:rPr lang="ko-KR" altLang="en-US" sz="900" dirty="0" smtClean="0"/>
                        <a:t>작품 리허설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조 별 </a:t>
                      </a:r>
                      <a:r>
                        <a:rPr lang="en-US" altLang="ko-KR" sz="900" dirty="0" smtClean="0"/>
                        <a:t>R/C </a:t>
                      </a:r>
                      <a:r>
                        <a:rPr lang="ko-KR" altLang="en-US" sz="900" dirty="0" smtClean="0"/>
                        <a:t>설계도→</a:t>
                      </a:r>
                      <a:r>
                        <a:rPr lang="en-US" altLang="ko-KR" sz="900" dirty="0" smtClean="0"/>
                        <a:t>C/F</a:t>
                      </a:r>
                      <a:r>
                        <a:rPr lang="ko-KR" altLang="en-US" sz="900" dirty="0" smtClean="0"/>
                        <a:t> →</a:t>
                      </a:r>
                      <a:r>
                        <a:rPr lang="en-US" altLang="ko-KR" sz="900" dirty="0" smtClean="0"/>
                        <a:t>R/C </a:t>
                      </a:r>
                      <a:r>
                        <a:rPr lang="ko-KR" altLang="en-US" sz="900" dirty="0" smtClean="0"/>
                        <a:t>작품발표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그림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13196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Picture 2" descr="C:\Users\Customer\Desktop\20160728_08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5184" y="3131960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Picture 3" descr="C:\Users\Customer\Desktop\20160728_080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131960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Picture 4" descr="C:\Users\Customer\Desktop\20160728_080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4824" y="3131960"/>
            <a:ext cx="1512168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6" cstate="print"/>
          <a:srcRect l="63975" b="59539"/>
          <a:stretch>
            <a:fillRect/>
          </a:stretch>
        </p:blipFill>
        <p:spPr>
          <a:xfrm>
            <a:off x="3471980" y="774035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640" y="774035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28726" y="7740352"/>
            <a:ext cx="1558109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87330" y="7740352"/>
            <a:ext cx="164167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26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Robo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Fighter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850740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Film’s Cool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247847"/>
          <a:ext cx="6480720" cy="2492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0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8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3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Ice Breaking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방법론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샘플 영상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7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Workshop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영상분석 및 스토리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차 초벌 녹음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개별 영상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업그레이드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차 최종녹음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동일한 영상을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두번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녹음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포스터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 Building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그룹워크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활동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6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작품발표 및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영상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포스터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Feedback</a:t>
                      </a: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597"/>
          <a:ext cx="6480721" cy="2736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6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진행방법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및 팀장 선출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전체과정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Team Building, R/F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경기종목 설명 및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장비지급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R/F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제작 및 보수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아이디어 회의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역할분담 및 전략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로고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캐릭터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R/F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조립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ㅇㅇ개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보수 및 완성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 Building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그룹워크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활동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R/F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 및 경기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R/F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설계부분 및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R/F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경기종목 및 룰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경기는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중에서 선택이 가능하며 종목별 개인전 및 단체전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Passion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조직의 역량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!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열정이 성과를 만든다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당신의 열정지수는 얼마입니까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자신의 행복한 가치가 즐거운 일터를 만든다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나의 직업관 되돌아 보기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2" name="그림 31"/>
          <p:cNvPicPr>
            <a:picLocks noChangeAspect="1"/>
          </p:cNvPicPr>
          <p:nvPr/>
        </p:nvPicPr>
        <p:blipFill>
          <a:blip r:embed="rId2" cstate="print"/>
          <a:srcRect t="5769" b="17308"/>
          <a:stretch>
            <a:fillRect/>
          </a:stretch>
        </p:blipFill>
        <p:spPr>
          <a:xfrm>
            <a:off x="188640" y="3779912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/>
          <a:srcRect l="20666" t="5000" r="1482" b="10000"/>
          <a:stretch>
            <a:fillRect/>
          </a:stretch>
        </p:blipFill>
        <p:spPr>
          <a:xfrm>
            <a:off x="188640" y="7812480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41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Robo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Fighter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39" y="993250"/>
          <a:ext cx="6480721" cy="431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진행방법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6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만남의 스토리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텔링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그림 카드를 이용한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‘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만남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＇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정의 내리기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만남을 풍요롭게 하는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요소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만남의 스토리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텔링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활력적 조직 문화 형성을 위한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인디언 포커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＂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게임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6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지피지기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백전불태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총명탕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총명탕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소개 및 게임 룰 파악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라운드 게임 진행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최종 성적 집계 및 우승 팀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총명탕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 Building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그룹워크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활동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6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서로를 이어주는 다리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-Build a Bridge-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팀이 함께 한정된 자원을 활용하여 열정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성공경험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문제해결 체험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Build a Bridge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의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Build a Bridge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미션 진행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Build a Bridge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미션 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협력해야 성공한다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-1199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투자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성공을 하기 위한 협력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팀이 회사가 되어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년 동안 생존해야 하는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생존과 번영을 위해 다른 팀과 경쟁과 함께 협력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- 9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년 동안의 시장의 변호에 따른 각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투자 의사 결정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- 1199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투자 미션 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정보 교류의 필요성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배팅 경마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정보 분석과 정보 교류를 통한 팀의 목표 달성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배팅 경마 게임 방식 소개 및 진행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배팅 경마 게임 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어제는 나 오늘은 우리 내일은 하나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 마음을 읽어줘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감성지능의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상호 신뢰와 소통을 만들어 주는 공감 능력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 마음을 읽어줘 게임 방식 소개 및 진행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 마음을 읽어줘 게임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39" y="5364088"/>
            <a:ext cx="6535717" cy="35315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3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컵 빌딩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850740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광석 레이스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219710"/>
          <a:ext cx="6480720" cy="2492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4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아이스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브레이킹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뇌를 말랑말랑하게 하는 창의력 퀴즈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광석 레이스에 필요한 아이템 획득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게임 설명 및 팀 편성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편성 및 팀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Boom UP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광석 레이스 소개 및 미션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작전 회의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광석 레이스 실행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- 3~16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가지의 미션 진행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미션 완료 후 순위별 광석 획득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평가 및 강평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우승팀 및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MVP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전체과정 피드백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전체과정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Wrap up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596"/>
          <a:ext cx="6480720" cy="27363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5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아이스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브레이킹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스팟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게임을 통한 스트레스 해소 및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팀웍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강화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소통상 공감되는 상황을 표현한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PPT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퀴즈를 통한 점수 대결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과정에 대한 의미 부여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조직과 자부심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자신의 일과 회사에 대한 자부심이 삶에 끼치는 영향력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내가 생각하는 자부심의 요소 이야기 하기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자부심의 요소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전문성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열정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3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화합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!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컵 빌딩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우리 조직의 화합과 소통의 의미가 담겨있는 우리만의 작품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작품명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결정 및 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작품의 의미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행시 협업하여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/>
          <a:srcRect l="794" t="1219" r="67291" b="51226"/>
          <a:stretch>
            <a:fillRect/>
          </a:stretch>
        </p:blipFill>
        <p:spPr>
          <a:xfrm>
            <a:off x="5085184" y="377991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/>
          <a:srcRect l="493" t="50708" r="1418" b="1234"/>
          <a:stretch>
            <a:fillRect/>
          </a:stretch>
        </p:blipFill>
        <p:spPr>
          <a:xfrm>
            <a:off x="188640" y="3779912"/>
            <a:ext cx="4896544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/>
          <a:srcRect l="1003" t="50645" b="1690"/>
          <a:stretch>
            <a:fillRect/>
          </a:stretch>
        </p:blipFill>
        <p:spPr>
          <a:xfrm>
            <a:off x="188640" y="7812480"/>
            <a:ext cx="4896544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/>
          <a:srcRect l="67218" t="1986" r="677" b="50348"/>
          <a:stretch>
            <a:fillRect/>
          </a:stretch>
        </p:blipFill>
        <p:spPr>
          <a:xfrm>
            <a:off x="5071116" y="781236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68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593702"/>
            <a:ext cx="3920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사막에서의 조난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5084622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소중한 나의 손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445147"/>
          <a:ext cx="6480720" cy="21546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2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도입행사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마인드 조성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동기부여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세상을 움직이는 손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꿈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비전과 우리의 삶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 뜨기 성형방법 지도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거푸집 만들기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원형 다듬기 외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조로 운영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7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 뜨기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신바람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신바람 나는 손 뜨기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새로운 마음을 갖고 자기비전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가치관 재정립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좌우명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가치관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비전 액자에 붙이고 글 쓰기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3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소품정리 및 대청소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Feed Back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손의 소중함을 느끼며 가치 있는 삶의 의미를 마음에 새김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앞으로의 각오 발표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971596"/>
          <a:ext cx="6480720" cy="2957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1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소통과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팀웍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소통과 설득의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대 원칙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Y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설득 미션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상대를 관찰하라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질문을 통해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니즈를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파악하라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혜택을 설명하라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미션상황 파악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상황지시문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전달을 통한 사막에서의 조난상황 파악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조난시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필요한 물품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순서대로 선택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 워크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자신이 결정한 순서에 대한 이유 및 설득 준비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 토의 및 팀 의사 결정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관찰자 및 리더 선발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관찰자 역할 전달 및 그룹 토의 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토의를 통한 중요물품 순위 결정 및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관찰자의 객관적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관찰문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5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결과 발표 및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가지 물품순위에 대한 전문가 의견 발표 및 공유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 토의 결과 발표 및 팀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실적표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관찰자 관찰내용 발표 및 전문가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실적표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및 토의과정 분석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 정리 및 최종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/>
          <a:srcRect l="34294" t="50775" r="35087" b="2076"/>
          <a:stretch>
            <a:fillRect/>
          </a:stretch>
        </p:blipFill>
        <p:spPr>
          <a:xfrm>
            <a:off x="5085184" y="3996056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" cstate="print"/>
          <a:srcRect l="1225" t="1209" r="2018" b="50433"/>
          <a:stretch>
            <a:fillRect/>
          </a:stretch>
        </p:blipFill>
        <p:spPr>
          <a:xfrm>
            <a:off x="188640" y="3996056"/>
            <a:ext cx="4896544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Picture 2" descr="C:\Users\Customer\Desktop\20160728_083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7740352"/>
            <a:ext cx="1595300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Picture 3" descr="C:\Users\Customer\Desktop\20160728_083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952" y="7740352"/>
            <a:ext cx="1595300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Picture 4" descr="C:\Users\Customer\Desktop\20160728_083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7740352"/>
            <a:ext cx="1595300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5" descr="C:\Users\Customer\Desktop\20160728_083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5184" y="7740352"/>
            <a:ext cx="1595300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8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37983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Value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퍼포먼스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860032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빙고게임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301251"/>
          <a:ext cx="6480720" cy="23893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2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1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Orientation</a:t>
                      </a: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구분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도입배경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게임 진행방법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Moduel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 Building</a:t>
                      </a: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별 목표설정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Team Power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스킨십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7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3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Program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진행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복불복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릴레이 경기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단체경기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3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4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마무리 및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Feed Back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별 목표달성 및 성과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종합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Feed back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1043605"/>
          <a:ext cx="6480720" cy="2664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6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Orinetation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진행 프로세스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편성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시나리오 작업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배역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9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Practice</a:t>
                      </a: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역할 배정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팀장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연출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비전보드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음향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시나리오 수정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세부 동작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리허설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공연과 시스템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9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공연 리허설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공연과 시스템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음향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특효 점검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발표 및 평가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열정과 화합의 장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15" marR="65515" marT="58236" marB="58236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/>
          <a:srcRect l="1863" t="3392" r="67702" b="54767"/>
          <a:stretch>
            <a:fillRect/>
          </a:stretch>
        </p:blipFill>
        <p:spPr>
          <a:xfrm>
            <a:off x="1844824" y="3779912"/>
            <a:ext cx="161582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/>
          <a:srcRect l="36646" t="3392" r="35404" b="53636"/>
          <a:stretch>
            <a:fillRect/>
          </a:stretch>
        </p:blipFill>
        <p:spPr>
          <a:xfrm>
            <a:off x="188640" y="3779912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" cstate="print"/>
          <a:srcRect l="2484" t="54280" r="67702" b="5010"/>
          <a:stretch>
            <a:fillRect/>
          </a:stretch>
        </p:blipFill>
        <p:spPr>
          <a:xfrm>
            <a:off x="5129055" y="3779912"/>
            <a:ext cx="1553097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/>
          <a:srcRect l="68708" t="53149" r="1863" b="3879"/>
          <a:stretch>
            <a:fillRect/>
          </a:stretch>
        </p:blipFill>
        <p:spPr>
          <a:xfrm>
            <a:off x="3501007" y="3779912"/>
            <a:ext cx="1591497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/>
          <a:srcRect l="1562" t="61305" r="1563" b="3520"/>
          <a:stretch>
            <a:fillRect/>
          </a:stretch>
        </p:blipFill>
        <p:spPr>
          <a:xfrm>
            <a:off x="188640" y="7812360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65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핑 조직활성화 과정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860032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경영 시뮬레이션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188640" y="5220072"/>
          <a:ext cx="6480720" cy="2523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2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1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오리엔테이션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Management Game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교육목적 및 기초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공지사항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교육도구 체크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 회사며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업종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Moduel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 경영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결산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회계의 기본 개념 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 경영에 대한 결산실시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강사와 함께 재무제표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3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Mission Rule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룰에 대한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의 효능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효과 파악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각종 카드에 대한 설명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의사결정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재료구입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risk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제품의 투입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완성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판매에 대한 설명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4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결산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각자 의사결정에 의한 경영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회사판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정리 및 재고조사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 경영에 대한 결산 실시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손익게산서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대차대조표 작성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 경영성과 파악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57" marR="67757" marT="60229" marB="60229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1043605"/>
          <a:ext cx="6480720" cy="2680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3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5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1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새로운 출발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성공적인 삶의 여정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세기 성공적인 삶은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변화 시대의 삶의 위기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Moduel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태도 변화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두려움과 용기의 법칙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변화와 선택의 어려움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유형진단을 통한 자기 성찰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환골탈태형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인재 거듭 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변화 시대와 인재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Paradigm</a:t>
                      </a: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3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신념 변화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주인의식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왜 중요한가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우리회사의 자부심과 긍지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성공의 반려자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멘토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태도가 곧 성취다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 4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행동 변화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함께 나눌 비전 찾기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우리회사의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비전탑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건설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변화는 기회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혁신은 축제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/>
          <a:srcRect l="2830" t="64211" r="1887" b="5263"/>
          <a:stretch>
            <a:fillRect/>
          </a:stretch>
        </p:blipFill>
        <p:spPr>
          <a:xfrm>
            <a:off x="188640" y="3779912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/>
          <a:srcRect l="2455" t="62376" r="2685" b="1980"/>
          <a:stretch>
            <a:fillRect/>
          </a:stretch>
        </p:blipFill>
        <p:spPr>
          <a:xfrm>
            <a:off x="188640" y="7812360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86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찾아가는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기업극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206851" y="972456"/>
          <a:ext cx="6462510" cy="56157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9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모듈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상세내용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07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교육준비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프로젝트 계획 수립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(1</a:t>
                      </a:r>
                      <a:r>
                        <a:rPr lang="ko-KR" altLang="en-US" sz="900" kern="1200" dirty="0" smtClean="0"/>
                        <a:t>주 소요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연극 기본 </a:t>
                      </a:r>
                      <a:r>
                        <a:rPr lang="en-US" altLang="ko-KR" sz="900" kern="1200" dirty="0" smtClean="0"/>
                        <a:t>concept </a:t>
                      </a:r>
                      <a:r>
                        <a:rPr lang="ko-KR" altLang="en-US" sz="900" kern="1200" dirty="0" smtClean="0"/>
                        <a:t>수립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- </a:t>
                      </a:r>
                      <a:r>
                        <a:rPr lang="ko-KR" altLang="en-US" sz="900" kern="1200" dirty="0" smtClean="0"/>
                        <a:t>교육 목적과 교육 대상에 대한 정보 수집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- </a:t>
                      </a:r>
                      <a:r>
                        <a:rPr lang="ko-KR" altLang="en-US" sz="900" kern="1200" baseline="0" dirty="0" smtClean="0"/>
                        <a:t>교</a:t>
                      </a:r>
                      <a:r>
                        <a:rPr lang="ko-KR" altLang="en-US" sz="900" kern="1200" dirty="0" smtClean="0"/>
                        <a:t>육연극에 대한 </a:t>
                      </a:r>
                      <a:r>
                        <a:rPr lang="ko-KR" altLang="en-US" sz="900" kern="1200" dirty="0" err="1" smtClean="0"/>
                        <a:t>컨셉</a:t>
                      </a:r>
                      <a:r>
                        <a:rPr lang="ko-KR" altLang="en-US" sz="900" kern="1200" dirty="0" smtClean="0"/>
                        <a:t> 논의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0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시나리오 작성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(2</a:t>
                      </a:r>
                      <a:r>
                        <a:rPr lang="ko-KR" altLang="en-US" sz="900" kern="1200" dirty="0" smtClean="0"/>
                        <a:t>주 소요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자료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정보를 통한 연구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인터뷰 </a:t>
                      </a: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smtClean="0"/>
                        <a:t>교육 대상 중 선정된 분들과 인터뷰</a:t>
                      </a:r>
                      <a:r>
                        <a:rPr lang="en-US" altLang="ko-KR" sz="900" kern="1200" dirty="0" smtClean="0"/>
                        <a:t>]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현장 견학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시나리오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0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시나리오 검토 및 수정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(1</a:t>
                      </a:r>
                      <a:r>
                        <a:rPr lang="ko-KR" altLang="en-US" sz="900" kern="1200" dirty="0" smtClean="0"/>
                        <a:t>주 소요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시나리오 검토</a:t>
                      </a: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smtClean="0"/>
                        <a:t>회사 담당자 시나리오 공유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검토</a:t>
                      </a:r>
                      <a:r>
                        <a:rPr lang="en-US" altLang="ko-KR" sz="900" kern="1200" dirty="0" smtClean="0"/>
                        <a:t>]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수정사항에 대한 논의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시나리오 재 수정 작업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6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공연연습 및 시연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(2</a:t>
                      </a:r>
                      <a:r>
                        <a:rPr lang="ko-KR" altLang="en-US" sz="900" kern="1200" dirty="0" smtClean="0"/>
                        <a:t>주 소요 무대장치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공연 연습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시연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피드백을 통해 공연 준비 완료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무대 장치 및 조명 준비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271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공연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리듬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smtClean="0"/>
                        <a:t>하모니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레크레이션을</a:t>
                      </a:r>
                      <a:r>
                        <a:rPr lang="ko-KR" altLang="en-US" sz="900" kern="1200" dirty="0" smtClean="0"/>
                        <a:t> 활용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몸과 마음의 이완을 통한 오픈 마인드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err="1" smtClean="0"/>
                        <a:t>스트레칭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게임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노래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친구야 친구</a:t>
                      </a:r>
                      <a:r>
                        <a:rPr lang="en-US" altLang="ko-KR" sz="900" kern="1200" dirty="0" smtClean="0"/>
                        <a:t>]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연극 공연 관람의 목적과 동기부여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smtClean="0"/>
                        <a:t>연극이 만들어진 취지와 일련의 과정에 대한 설명을 통해 강한 동기부여</a:t>
                      </a:r>
                      <a:r>
                        <a:rPr lang="en-US" altLang="ko-KR" sz="900" kern="1200" dirty="0" smtClean="0"/>
                        <a:t>]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관람 시 주의 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9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테마 즉흥곡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교육 목적에 부합되는 연극공연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조직의 문화와 핵심가치 비전제시의 연극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smtClean="0"/>
                        <a:t>배우 </a:t>
                      </a:r>
                      <a:r>
                        <a:rPr lang="en-US" altLang="ko-KR" sz="900" kern="1200" dirty="0" smtClean="0"/>
                        <a:t>4</a:t>
                      </a:r>
                      <a:r>
                        <a:rPr lang="ko-KR" altLang="en-US" sz="900" kern="1200" dirty="0" smtClean="0"/>
                        <a:t>명 스텝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음향 조명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명 구성</a:t>
                      </a:r>
                      <a:r>
                        <a:rPr lang="en-US" altLang="ko-KR" sz="900" kern="1200" dirty="0" smtClean="0"/>
                        <a:t>]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51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성찰과 수용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연극 관람 후 소감 발표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en-US" altLang="ko-KR" sz="900" kern="1200" dirty="0" smtClean="0"/>
                        <a:t>[FT</a:t>
                      </a:r>
                      <a:r>
                        <a:rPr lang="ko-KR" altLang="en-US" sz="900" kern="1200" dirty="0" smtClean="0"/>
                        <a:t>가 </a:t>
                      </a:r>
                      <a:r>
                        <a:rPr lang="ko-KR" altLang="en-US" sz="900" kern="1200" dirty="0" err="1" smtClean="0"/>
                        <a:t>자연스러벡</a:t>
                      </a:r>
                      <a:r>
                        <a:rPr lang="ko-KR" altLang="en-US" sz="900" kern="1200" dirty="0" smtClean="0"/>
                        <a:t> 연극을 본 후의 소감을 발표하게끔 유도</a:t>
                      </a:r>
                      <a:r>
                        <a:rPr lang="en-US" altLang="ko-KR" sz="900" kern="1200" dirty="0" smtClean="0"/>
                        <a:t>]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정리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smtClean="0"/>
                        <a:t>연극 후의 감동과 느낌을 조직과 조직원의 성장을 위해 변화 해야 함을 피력</a:t>
                      </a:r>
                      <a:r>
                        <a:rPr lang="en-US" altLang="ko-KR" sz="900" kern="1200" dirty="0" smtClean="0"/>
                        <a:t>]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/>
          <a:srcRect t="50006"/>
          <a:stretch>
            <a:fillRect/>
          </a:stretch>
        </p:blipFill>
        <p:spPr>
          <a:xfrm>
            <a:off x="217865" y="7768488"/>
            <a:ext cx="6478356" cy="10798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/>
          <a:srcRect b="53328"/>
          <a:stretch>
            <a:fillRect/>
          </a:stretch>
        </p:blipFill>
        <p:spPr>
          <a:xfrm>
            <a:off x="202708" y="6660232"/>
            <a:ext cx="6478356" cy="10081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11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8"/>
            <a:ext cx="135485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센드파워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1066451"/>
          <a:ext cx="6480720" cy="2471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20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03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1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Open Mind &amp; Warm Up (</a:t>
                      </a:r>
                      <a:r>
                        <a:rPr lang="ko-KR" altLang="en-US" sz="900" dirty="0" smtClean="0"/>
                        <a:t>교육안내 및 </a:t>
                      </a:r>
                      <a:r>
                        <a:rPr lang="ko-KR" altLang="en-US" sz="900" dirty="0" err="1" smtClean="0"/>
                        <a:t>샌드공연</a:t>
                      </a:r>
                      <a:r>
                        <a:rPr lang="en-US" altLang="ko-KR" sz="900" dirty="0" smtClean="0"/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2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샌드아트</a:t>
                      </a:r>
                      <a:r>
                        <a:rPr lang="ko-KR" altLang="en-US" sz="900" dirty="0" smtClean="0"/>
                        <a:t> 기본 학습 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smtClean="0"/>
                        <a:t>기초 실습 및 스킬 익히기</a:t>
                      </a:r>
                      <a:r>
                        <a:rPr lang="en-US" altLang="ko-KR" sz="900" dirty="0" smtClean="0"/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3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작품 만들기 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smtClean="0"/>
                        <a:t>개인별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err="1" smtClean="0"/>
                        <a:t>팀별</a:t>
                      </a:r>
                      <a:r>
                        <a:rPr lang="ko-KR" altLang="en-US" sz="900" dirty="0" smtClean="0"/>
                        <a:t> 콘티 구성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작품 완성</a:t>
                      </a:r>
                      <a:r>
                        <a:rPr lang="en-US" altLang="ko-KR" sz="900" dirty="0" smtClean="0"/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4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작품 발표 및 피드백 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err="1" smtClean="0"/>
                        <a:t>팀별</a:t>
                      </a:r>
                      <a:r>
                        <a:rPr lang="ko-KR" altLang="en-US" sz="900" dirty="0" smtClean="0"/>
                        <a:t> 비전공유 작품 완성 및 발표</a:t>
                      </a:r>
                      <a:r>
                        <a:rPr lang="en-US" altLang="ko-KR" sz="900" dirty="0" smtClean="0"/>
                        <a:t>)</a:t>
                      </a:r>
                      <a:endParaRPr lang="ko-KR" altLang="en-US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" name="Picture 2" descr="C:\Users\Customer\Desktop\20160727_10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192" y="3635896"/>
            <a:ext cx="1512168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3" descr="C:\Users\Customer\Desktop\20160727_101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3635896"/>
            <a:ext cx="1512168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Picture 4" descr="C:\Users\Customer\Desktop\20160727_101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5524" y="3635896"/>
            <a:ext cx="1467652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Picture 5" descr="C:\Users\Customer\Desktop\20160727_101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4824" y="3635896"/>
            <a:ext cx="1512168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285943" y="4716016"/>
            <a:ext cx="135485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난타파워</a:t>
            </a: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/>
          </p:nvPr>
        </p:nvGraphicFramePr>
        <p:xfrm>
          <a:off x="188640" y="5098899"/>
          <a:ext cx="6480720" cy="2471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20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03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1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Open Mind &amp; Warm Up (</a:t>
                      </a:r>
                      <a:r>
                        <a:rPr lang="ko-KR" altLang="en-US" sz="900" dirty="0" smtClean="0"/>
                        <a:t>시범공연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타법 익히기</a:t>
                      </a:r>
                      <a:r>
                        <a:rPr lang="en-US" altLang="ko-KR" sz="900" dirty="0" smtClean="0"/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2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파트별</a:t>
                      </a:r>
                      <a:r>
                        <a:rPr lang="ko-KR" altLang="en-US" sz="900" dirty="0" smtClean="0"/>
                        <a:t> 연습 지도 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smtClean="0"/>
                        <a:t>팀 구성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err="1" smtClean="0"/>
                        <a:t>팀별</a:t>
                      </a:r>
                      <a:r>
                        <a:rPr lang="ko-KR" altLang="en-US" sz="900" dirty="0" smtClean="0"/>
                        <a:t> 악기 전달 및 기본기 연습</a:t>
                      </a:r>
                      <a:r>
                        <a:rPr lang="en-US" altLang="ko-KR" sz="900" dirty="0" smtClean="0"/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3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파트별</a:t>
                      </a:r>
                      <a:r>
                        <a:rPr lang="ko-KR" altLang="en-US" sz="900" dirty="0" smtClean="0"/>
                        <a:t> 공연 및 리허설 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err="1" smtClean="0"/>
                        <a:t>팀별</a:t>
                      </a:r>
                      <a:r>
                        <a:rPr lang="ko-KR" altLang="en-US" sz="900" dirty="0" smtClean="0"/>
                        <a:t> 연습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리허설</a:t>
                      </a:r>
                      <a:r>
                        <a:rPr lang="en-US" altLang="ko-KR" sz="900" dirty="0" smtClean="0"/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4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전체 공연 및 피드백 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err="1" smtClean="0"/>
                        <a:t>팀별</a:t>
                      </a:r>
                      <a:r>
                        <a:rPr lang="ko-KR" altLang="en-US" sz="900" dirty="0" smtClean="0"/>
                        <a:t> 공연 및 합동공연</a:t>
                      </a:r>
                      <a:r>
                        <a:rPr lang="en-US" altLang="ko-KR" sz="900" dirty="0" smtClean="0"/>
                        <a:t>)</a:t>
                      </a:r>
                      <a:endParaRPr lang="ko-KR" altLang="en-US" sz="900" dirty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6" descr="C:\Users\Customer\Desktop\20160727_102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1008" y="7668344"/>
            <a:ext cx="1512168" cy="1080000"/>
          </a:xfrm>
          <a:prstGeom prst="rect">
            <a:avLst/>
          </a:prstGeom>
          <a:noFill/>
        </p:spPr>
      </p:pic>
      <p:pic>
        <p:nvPicPr>
          <p:cNvPr id="37" name="Picture 7" descr="C:\Users\Customer\Desktop\20160727_1026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640" y="7668344"/>
            <a:ext cx="1512168" cy="1080000"/>
          </a:xfrm>
          <a:prstGeom prst="rect">
            <a:avLst/>
          </a:prstGeom>
          <a:noFill/>
        </p:spPr>
      </p:pic>
      <p:pic>
        <p:nvPicPr>
          <p:cNvPr id="38" name="Picture 8" descr="C:\Users\Customer\Desktop\20160727_1026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4824" y="7668344"/>
            <a:ext cx="1512168" cy="1080000"/>
          </a:xfrm>
          <a:prstGeom prst="rect">
            <a:avLst/>
          </a:prstGeom>
          <a:noFill/>
        </p:spPr>
      </p:pic>
      <p:pic>
        <p:nvPicPr>
          <p:cNvPr id="39" name="Picture 9" descr="C:\Users\Customer\Desktop\20160727_1026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7192" y="7668344"/>
            <a:ext cx="1512168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0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해피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파워십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73357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상황교육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토론극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6145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8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모듈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상세내용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83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해피아트테라피체험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Mind Picturing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스트레스 </a:t>
                      </a:r>
                      <a:r>
                        <a:rPr lang="en-US" altLang="ko-KR" sz="900" kern="1200" dirty="0" smtClean="0"/>
                        <a:t>zero / happy</a:t>
                      </a:r>
                      <a:r>
                        <a:rPr lang="ko-KR" altLang="en-US" sz="900" kern="1200" dirty="0" smtClean="0"/>
                        <a:t>체험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자신의 발견과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Relation Picturing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조직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인간관계 모드와 양상 이해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자연스러운 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</a:t>
                      </a:r>
                      <a:r>
                        <a:rPr lang="ko-KR" altLang="en-US" sz="900" kern="1200" dirty="0" smtClean="0"/>
                        <a:t>관계 조율 체험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85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해피아트테라피</a:t>
                      </a:r>
                      <a:r>
                        <a:rPr lang="ko-KR" altLang="en-US" sz="900" kern="1200" dirty="0" smtClean="0"/>
                        <a:t> 모드 강화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리듬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smtClean="0"/>
                        <a:t>하모니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행복한 리더십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err="1" smtClean="0"/>
                        <a:t>팔로우쉽</a:t>
                      </a:r>
                      <a:r>
                        <a:rPr lang="ko-KR" altLang="en-US" sz="900" kern="1200" dirty="0" smtClean="0"/>
                        <a:t> 체험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깊은 차원의 신명 체험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0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테마 즉흥곡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조직과 자신에 대한 성찰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집단적 시너지 효과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8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성찰과 수용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한계체험을 통한 내면의 성찰과 </a:t>
                      </a:r>
                      <a:r>
                        <a:rPr lang="en-US" altLang="ko-KR" sz="900" kern="1200" dirty="0" smtClean="0"/>
                        <a:t>Spiritual dancing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</a:t>
                      </a:r>
                      <a:r>
                        <a:rPr lang="ko-KR" altLang="en-US" sz="900" kern="1200" dirty="0" smtClean="0"/>
                        <a:t>을 통한 수용의 마음 체험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9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해피아트테라피</a:t>
                      </a:r>
                      <a:r>
                        <a:rPr lang="ko-KR" altLang="en-US" sz="900" kern="1200" dirty="0" smtClean="0"/>
                        <a:t> 모드 창조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존중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존중의 문화 체험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상생과 연대를 향한 창조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행복 커뮤니케이션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긍정적 </a:t>
                      </a:r>
                      <a:r>
                        <a:rPr lang="ko-KR" altLang="en-US" sz="900" kern="1200" dirty="0" err="1" smtClean="0"/>
                        <a:t>마인드쉽</a:t>
                      </a:r>
                      <a:r>
                        <a:rPr lang="ko-KR" altLang="en-US" sz="900" kern="1200" dirty="0" smtClean="0"/>
                        <a:t> 창조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칭찬과 격려의 문화창조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나눔과 공유를 통한 협력과 화합의 문화체험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/>
          <a:srcRect l="1117" t="52362" r="1676" b="3630"/>
          <a:stretch>
            <a:fillRect/>
          </a:stretch>
        </p:blipFill>
        <p:spPr>
          <a:xfrm>
            <a:off x="188640" y="3708024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/>
          </p:nvPr>
        </p:nvGraphicFramePr>
        <p:xfrm>
          <a:off x="188640" y="5093620"/>
          <a:ext cx="6480720" cy="2646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7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모듈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상세내용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0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Warming up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Opening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참여와 몰입을 이끌어내기 위한 주제선정과 범위</a:t>
                      </a:r>
                      <a:r>
                        <a:rPr lang="en-US" altLang="ko-KR" sz="900" kern="1200" dirty="0" smtClean="0"/>
                        <a:t>, solution </a:t>
                      </a:r>
                      <a:r>
                        <a:rPr lang="ko-KR" altLang="en-US" sz="900" kern="1200" dirty="0" smtClean="0"/>
                        <a:t>도출 등    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mind open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6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자기표현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팀웤을</a:t>
                      </a:r>
                      <a:r>
                        <a:rPr lang="ko-KR" altLang="en-US" sz="900" kern="1200" dirty="0" smtClean="0"/>
                        <a:t> 바탕으로 한 집중력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주의력 향상 게임 </a:t>
                      </a:r>
                      <a:r>
                        <a:rPr lang="en-US" altLang="ko-KR" sz="900" kern="1200" dirty="0" smtClean="0"/>
                        <a:t>– </a:t>
                      </a:r>
                      <a:r>
                        <a:rPr lang="ko-KR" altLang="en-US" sz="900" kern="1200" dirty="0" smtClean="0"/>
                        <a:t>연극게임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소극적 →적극적인 나로 참여하기 위한 자신만의 </a:t>
                      </a:r>
                      <a:r>
                        <a:rPr lang="en-US" altLang="ko-KR" sz="900" kern="1200" dirty="0" smtClean="0"/>
                        <a:t>taboo</a:t>
                      </a:r>
                      <a:r>
                        <a:rPr lang="ko-KR" altLang="en-US" sz="900" kern="1200" dirty="0" smtClean="0"/>
                        <a:t>깨기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(</a:t>
                      </a:r>
                      <a:r>
                        <a:rPr lang="ko-KR" altLang="en-US" sz="900" kern="1200" dirty="0" smtClean="0"/>
                        <a:t>자기 표현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이미지연상 훈련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스토리 </a:t>
                      </a:r>
                      <a:r>
                        <a:rPr lang="ko-KR" altLang="en-US" sz="900" kern="1200" dirty="0" err="1" smtClean="0"/>
                        <a:t>텔링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09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역할극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주제 토론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일상 업무와 관련한 실제 경험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에피소드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바람직한 모습 등 자유 </a:t>
                      </a:r>
                      <a:r>
                        <a:rPr lang="en-US" altLang="ko-KR" sz="900" kern="12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ko-KR" altLang="en-US" sz="900" kern="1200" dirty="0" smtClean="0"/>
                        <a:t>토론을 거쳐 주제선정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시나리오 작성 및 공연 준비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현재모습→바람직한 모습으로 자연스럽게 전이 되어가는 과정을 연출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역할분담 </a:t>
                      </a:r>
                      <a:r>
                        <a:rPr lang="en-US" altLang="ko-KR" sz="900" kern="1200" dirty="0" smtClean="0"/>
                        <a:t>–</a:t>
                      </a:r>
                      <a:r>
                        <a:rPr lang="ko-KR" altLang="en-US" sz="900" kern="1200" dirty="0" smtClean="0"/>
                        <a:t>전원 참여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연기자</a:t>
                      </a:r>
                      <a:r>
                        <a:rPr lang="en-US" altLang="ko-KR" sz="900" kern="1200" dirty="0" smtClean="0"/>
                        <a:t>, staff </a:t>
                      </a:r>
                      <a:r>
                        <a:rPr lang="ko-KR" altLang="en-US" sz="900" kern="1200" dirty="0" smtClean="0"/>
                        <a:t>등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시나리오는 노트북 활용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6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공연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역할극 관람하기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조별 상호간 내용 피드백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en-US" altLang="ko-KR" sz="900" kern="1200" dirty="0" err="1" smtClean="0"/>
                        <a:t>vison</a:t>
                      </a:r>
                      <a:r>
                        <a:rPr lang="ko-KR" altLang="en-US" sz="900" kern="1200" dirty="0" smtClean="0"/>
                        <a:t>을 향한 </a:t>
                      </a:r>
                      <a:r>
                        <a:rPr lang="en-US" altLang="ko-KR" sz="900" kern="1200" dirty="0" smtClean="0"/>
                        <a:t>positive attitude </a:t>
                      </a:r>
                      <a:r>
                        <a:rPr lang="ko-KR" altLang="en-US" sz="900" kern="1200" dirty="0" smtClean="0"/>
                        <a:t>다짐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/>
          <a:srcRect l="1190" t="2785" r="1190" b="52659"/>
          <a:stretch>
            <a:fillRect/>
          </a:stretch>
        </p:blipFill>
        <p:spPr>
          <a:xfrm>
            <a:off x="188640" y="7812360"/>
            <a:ext cx="648072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49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녹색 성장 과정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6264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0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모듈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상세내용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61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녹색성장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r>
                        <a:rPr lang="en-US" altLang="ko-KR" sz="900" kern="1200" dirty="0" smtClean="0"/>
                        <a:t>1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친화력 키우고 즐거운 마음으로 교육과정에 자연스럽게 참여하게 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교육과정</a:t>
                      </a:r>
                      <a:r>
                        <a:rPr lang="en-US" altLang="ko-KR" sz="900" kern="1200" dirty="0" smtClean="0"/>
                        <a:t>2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녹색성장의 필요성 인식과 위기의식 고취로 과정에 대한 동기부여 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5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주제강의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녹색성장을 주도해 나갈 수 있는 우리민족의 우수성을 역사를 통해서 인식하고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조직원의 지속적 성장과 녹색정신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녹색비전은 삼위일체임을 </a:t>
                      </a:r>
                      <a:r>
                        <a:rPr lang="ko-KR" altLang="en-US" sz="900" kern="1200" dirty="0" err="1" smtClean="0"/>
                        <a:t>알게함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70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나에게서 너에게로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나의 잠재력 찾기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[1:1</a:t>
                      </a:r>
                      <a:r>
                        <a:rPr lang="ko-KR" altLang="en-US" sz="900" kern="1200" dirty="0" smtClean="0"/>
                        <a:t>인터뷰</a:t>
                      </a:r>
                      <a:r>
                        <a:rPr lang="en-US" altLang="ko-KR" sz="900" kern="1200" dirty="0" smtClean="0"/>
                        <a:t>]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개인과 조직 안에 숨겨진 무한한 가능성을 확인함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연극관람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smtClean="0"/>
                        <a:t>마당극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녹색성장과 통합을 주제로 만들어진 연극 및 마당극 관람을 통한 녹색비전에 공감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동참할 수 있는 강력한 모티브 제공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5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도전창조게임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[</a:t>
                      </a:r>
                      <a:r>
                        <a:rPr lang="ko-KR" altLang="en-US" sz="900" kern="1200" dirty="0" smtClean="0"/>
                        <a:t>북극곰 구하기</a:t>
                      </a:r>
                      <a:r>
                        <a:rPr lang="en-US" altLang="ko-KR" sz="900" kern="1200" dirty="0" smtClean="0"/>
                        <a:t>]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위기상황에서의 우리들이 가지고 있는 창조적 도전과 열정의식 고취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err="1" smtClean="0"/>
                        <a:t>안된다고</a:t>
                      </a:r>
                      <a:r>
                        <a:rPr lang="ko-KR" altLang="en-US" sz="900" kern="1200" dirty="0" smtClean="0"/>
                        <a:t> 생각했던 고정관념이나 자신 없음을 벗어나 창의적인 성과를 만들어 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596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하나인 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우리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그린기공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공동 작업과 협동에 필요한 강인한 생명력과 인내력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기상 터득 명상을 통해 자신의 몸과 마음의 소중함을 느낌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596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100" b="1" dirty="0" smtClean="0"/>
                    </a:p>
                  </a:txBody>
                  <a:tcPr marL="90812" marR="90812" marT="45406" marB="45406" anchor="ctr">
                    <a:solidFill>
                      <a:schemeClr val="tx2">
                        <a:lumMod val="20000"/>
                        <a:lumOff val="8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녹색 </a:t>
                      </a:r>
                      <a:r>
                        <a:rPr lang="ko-KR" altLang="en-US" sz="900" kern="1200" dirty="0" err="1" smtClean="0"/>
                        <a:t>골든벨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자연과 인간은 분리 될 수 없는 유기체임과 상생에 대해서 깊게 자각하고 녹색생활에 대한 필요성을 인식함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613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100" b="1" dirty="0" smtClean="0"/>
                    </a:p>
                  </a:txBody>
                  <a:tcPr marL="90812" marR="90812" marT="45406" marB="45406" anchor="ctr">
                    <a:solidFill>
                      <a:schemeClr val="tx2">
                        <a:lumMod val="20000"/>
                        <a:lumOff val="8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사람숲</a:t>
                      </a:r>
                      <a:r>
                        <a:rPr lang="ko-KR" altLang="en-US" sz="900" kern="1200" dirty="0" smtClean="0"/>
                        <a:t>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우리는 하나라는 의식을 통해 생명의 존귀함과 공존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공영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상생해야 함을 체득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755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나라와 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온누리에</a:t>
                      </a:r>
                      <a:r>
                        <a:rPr lang="ko-KR" altLang="en-US" sz="900" kern="1200" dirty="0" smtClean="0"/>
                        <a:t> 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행복을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녹색비전과 실천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 공동으로 녹색비전을 이미지로 작업하고 실천항목을 토의 하면서 미래 모습을 상상하고 실천의지를 갖게 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456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녹색 서약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비전명상을 통해 녹색비전과 녹색정신으로 자신을 온전히 세워 나라와 인류에 사랑실천을 결심케 함</a:t>
                      </a:r>
                      <a:r>
                        <a:rPr lang="en-US" altLang="ko-KR" sz="900" kern="1200" dirty="0" smtClean="0"/>
                        <a:t>. </a:t>
                      </a:r>
                      <a:r>
                        <a:rPr lang="ko-KR" altLang="en-US" sz="900" kern="1200" dirty="0" smtClean="0"/>
                        <a:t>그것은 곧 조직원 개인의 가장 큰 행복실현임을 깨우치게 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/>
          <a:srcRect t="1351" b="4054"/>
          <a:stretch>
            <a:fillRect/>
          </a:stretch>
        </p:blipFill>
        <p:spPr>
          <a:xfrm>
            <a:off x="129702" y="7308464"/>
            <a:ext cx="658058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드림픽쳐스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(Dream Pictures)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188640" y="971601"/>
          <a:ext cx="6480720" cy="59969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주요내용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비고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3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조직과 </a:t>
                      </a:r>
                      <a:r>
                        <a:rPr lang="ko-KR" altLang="en-US" sz="900" kern="1200" dirty="0" err="1" smtClean="0"/>
                        <a:t>팀웍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조별 역할 분담 및 </a:t>
                      </a:r>
                      <a:r>
                        <a:rPr lang="en-US" altLang="ko-KR" sz="900" kern="1200" dirty="0" smtClean="0"/>
                        <a:t>warm-up game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팀웍</a:t>
                      </a:r>
                      <a:r>
                        <a:rPr lang="ko-KR" altLang="en-US" sz="900" kern="1200" dirty="0" smtClean="0"/>
                        <a:t> 게임을 통한 팀 시너지의 파워 인식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조별 토의를 통한 리스트 작성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3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꿈과 열정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부정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평범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긍정의 마인드 중 나의 현재 마인드는</a:t>
                      </a:r>
                      <a:r>
                        <a:rPr lang="en-US" altLang="ko-KR" sz="900" kern="1200" dirty="0" smtClean="0"/>
                        <a:t>?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(Q&amp;A</a:t>
                      </a:r>
                      <a:r>
                        <a:rPr lang="ko-KR" altLang="en-US" sz="900" kern="1200" dirty="0" smtClean="0"/>
                        <a:t>를 통한 개인별 질의 응답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동영상을 활용해 열정과 초심을 일깨우는 시간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토의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동영상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03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드림 </a:t>
                      </a:r>
                      <a:r>
                        <a:rPr lang="ko-KR" altLang="en-US" sz="900" kern="1200" dirty="0" err="1" smtClean="0"/>
                        <a:t>픽쳐스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소개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과정의 목표와 진행 방식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어떤 </a:t>
                      </a:r>
                      <a:r>
                        <a:rPr lang="en-US" altLang="ko-KR" sz="900" kern="1200" dirty="0" smtClean="0"/>
                        <a:t>‘Dream’</a:t>
                      </a:r>
                      <a:r>
                        <a:rPr lang="ko-KR" altLang="en-US" sz="900" kern="1200" dirty="0" smtClean="0"/>
                        <a:t>에 관한 이야기를 할 것인가</a:t>
                      </a:r>
                      <a:r>
                        <a:rPr lang="en-US" altLang="ko-KR" sz="900" kern="1200" dirty="0" smtClean="0"/>
                        <a:t>?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(</a:t>
                      </a:r>
                      <a:r>
                        <a:rPr lang="ko-KR" altLang="en-US" sz="900" kern="1200" dirty="0" smtClean="0"/>
                        <a:t>조직 비전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개인의 꿈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en-US" altLang="ko-KR" sz="900" kern="1200" dirty="0" err="1" smtClean="0"/>
                        <a:t>cs</a:t>
                      </a:r>
                      <a:r>
                        <a:rPr lang="ko-KR" altLang="en-US" sz="900" kern="1200" dirty="0" smtClean="0"/>
                        <a:t>관련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err="1" smtClean="0"/>
                        <a:t>팀웍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갈등관리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커뮤니케이션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리더십 등의 주제 선정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기존 과정에서의 결과물을 보며 직접적인 사례 공유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제작 방법 소개 및 그룹 워크를 위한 기본 </a:t>
                      </a:r>
                      <a:r>
                        <a:rPr lang="en-US" altLang="ko-KR" sz="900" kern="1200" dirty="0" smtClean="0"/>
                        <a:t>setting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역할분담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토의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9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드림 </a:t>
                      </a:r>
                      <a:r>
                        <a:rPr lang="ko-KR" altLang="en-US" sz="900" kern="1200" dirty="0" err="1" smtClean="0"/>
                        <a:t>픽쳐스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그룹워크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조별 역할 분담치 스토리 작성 유도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자발적 토의 독려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사진 선정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주제와 관련한 사진 수집 및 제작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시나리오 작성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스토리 흐름에 맞는 시나리오 작성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pt </a:t>
                      </a:r>
                      <a:r>
                        <a:rPr lang="ko-KR" altLang="en-US" sz="900" kern="1200" dirty="0" smtClean="0"/>
                        <a:t>완성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배경음악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효과음악 등으로 </a:t>
                      </a:r>
                      <a:r>
                        <a:rPr lang="en-US" altLang="ko-KR" sz="900" kern="1200" dirty="0" err="1" smtClean="0"/>
                        <a:t>pt</a:t>
                      </a:r>
                      <a:r>
                        <a:rPr lang="ko-KR" altLang="en-US" sz="900" kern="1200" dirty="0" smtClean="0"/>
                        <a:t>제작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발표 준비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조 별 드림 </a:t>
                      </a:r>
                      <a:r>
                        <a:rPr lang="ko-KR" altLang="en-US" sz="900" kern="1200" dirty="0" err="1" smtClean="0"/>
                        <a:t>픽쳐스</a:t>
                      </a:r>
                      <a:r>
                        <a:rPr lang="ko-KR" altLang="en-US" sz="900" kern="1200" dirty="0" smtClean="0"/>
                        <a:t> 발표 준비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팀 활동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5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발표 및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 별 발표 및 과정 목표에 부합되는 결과물 도출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(</a:t>
                      </a:r>
                      <a:r>
                        <a:rPr lang="ko-KR" altLang="en-US" sz="900" kern="1200" dirty="0" smtClean="0"/>
                        <a:t>강사가 인터뷰를 통해 교육생들의 감동과 의지를 촉구하고 유도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과정 마무리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(</a:t>
                      </a:r>
                      <a:r>
                        <a:rPr lang="ko-KR" altLang="en-US" sz="900" kern="1200" dirty="0" smtClean="0"/>
                        <a:t>시상이나 재 동기부여를 통한 과정 마무리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발표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15" marR="82115" marT="72992" marB="72992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/>
          <a:srcRect t="7205" b="6330"/>
          <a:stretch>
            <a:fillRect/>
          </a:stretch>
        </p:blipFill>
        <p:spPr>
          <a:xfrm>
            <a:off x="101600" y="7056456"/>
            <a:ext cx="667657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46931" y="61155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함께 숨쉬고 함께 일하자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43408" y="4733579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비전 </a:t>
            </a:r>
            <a:r>
              <a:rPr kumimoji="0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브릿지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188640" y="899592"/>
          <a:ext cx="6480720" cy="2736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9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6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모듈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상세내용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7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내가 느끼는 사람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사람과 사람</a:t>
                      </a:r>
                      <a:r>
                        <a:rPr lang="en-US" altLang="ko-KR" sz="900" kern="1200" dirty="0" smtClean="0"/>
                        <a:t>=</a:t>
                      </a:r>
                      <a:r>
                        <a:rPr lang="ko-KR" altLang="en-US" sz="900" kern="1200" dirty="0" smtClean="0"/>
                        <a:t>기업과 사람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마음으로 다가서라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변화를 위한 조언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</a:t>
                      </a:r>
                      <a:r>
                        <a:rPr lang="en-US" altLang="ko-KR" sz="900" kern="1200" dirty="0" smtClean="0"/>
                        <a:t>40 / </a:t>
                      </a:r>
                      <a:r>
                        <a:rPr lang="ko-KR" altLang="en-US" sz="900" kern="1200" dirty="0" smtClean="0"/>
                        <a:t>훈련 </a:t>
                      </a:r>
                      <a:r>
                        <a:rPr lang="en-US" altLang="ko-KR" sz="900" kern="1200" dirty="0" smtClean="0"/>
                        <a:t>20 / </a:t>
                      </a:r>
                      <a:r>
                        <a:rPr lang="ko-KR" altLang="en-US" sz="900" kern="1200" dirty="0" smtClean="0"/>
                        <a:t>피드백 </a:t>
                      </a:r>
                      <a:r>
                        <a:rPr lang="en-US" altLang="ko-KR" sz="900" kern="1200" dirty="0" smtClean="0"/>
                        <a:t>20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7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02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생활을 즐겨라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인간의 생각과 행동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기업과 즐거운 일터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</a:t>
                      </a:r>
                      <a:r>
                        <a:rPr lang="en-US" altLang="ko-KR" sz="900" kern="1200" dirty="0" smtClean="0"/>
                        <a:t>40 / </a:t>
                      </a:r>
                      <a:r>
                        <a:rPr lang="ko-KR" altLang="en-US" sz="900" kern="1200" dirty="0" smtClean="0"/>
                        <a:t>훈련 </a:t>
                      </a:r>
                      <a:r>
                        <a:rPr lang="en-US" altLang="ko-KR" sz="900" kern="1200" dirty="0" smtClean="0"/>
                        <a:t>20 / </a:t>
                      </a:r>
                      <a:r>
                        <a:rPr lang="ko-KR" altLang="en-US" sz="900" kern="1200" dirty="0" smtClean="0"/>
                        <a:t>피드백 </a:t>
                      </a:r>
                      <a:r>
                        <a:rPr lang="en-US" altLang="ko-KR" sz="900" kern="1200" dirty="0" smtClean="0"/>
                        <a:t>20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7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03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긍정의 힘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바라보는 것과 에너지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긍정에너지 체험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</a:t>
                      </a:r>
                      <a:r>
                        <a:rPr lang="en-US" altLang="ko-KR" sz="900" kern="1200" dirty="0" smtClean="0"/>
                        <a:t>40 / </a:t>
                      </a:r>
                      <a:r>
                        <a:rPr lang="ko-KR" altLang="en-US" sz="900" kern="1200" dirty="0" smtClean="0"/>
                        <a:t>훈련 </a:t>
                      </a:r>
                      <a:r>
                        <a:rPr lang="en-US" altLang="ko-KR" sz="900" kern="1200" dirty="0" smtClean="0"/>
                        <a:t>20 / </a:t>
                      </a:r>
                      <a:r>
                        <a:rPr lang="ko-KR" altLang="en-US" sz="900" kern="1200" dirty="0" smtClean="0"/>
                        <a:t>피드백 </a:t>
                      </a:r>
                      <a:r>
                        <a:rPr lang="en-US" altLang="ko-KR" sz="900" kern="1200" dirty="0" smtClean="0"/>
                        <a:t>20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7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04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숨은 신뢰감 찾기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인간의 아름다운 정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한 가족 의식의 중요성 체험훈련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</a:t>
                      </a:r>
                      <a:r>
                        <a:rPr lang="en-US" altLang="ko-KR" sz="900" kern="1200" dirty="0" smtClean="0"/>
                        <a:t>10 / </a:t>
                      </a:r>
                      <a:r>
                        <a:rPr lang="ko-KR" altLang="en-US" sz="900" kern="1200" dirty="0" smtClean="0"/>
                        <a:t>훈련 </a:t>
                      </a:r>
                      <a:r>
                        <a:rPr lang="en-US" altLang="ko-KR" sz="900" kern="1200" dirty="0" smtClean="0"/>
                        <a:t>60 / </a:t>
                      </a:r>
                      <a:r>
                        <a:rPr lang="ko-KR" altLang="en-US" sz="900" kern="1200" dirty="0" smtClean="0"/>
                        <a:t>피드백 </a:t>
                      </a:r>
                      <a:r>
                        <a:rPr lang="en-US" altLang="ko-KR" sz="900" kern="1200" dirty="0" smtClean="0"/>
                        <a:t>30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6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05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우리에게 주어진 것은 하나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내가 살기 위해서는 숨을 쉬지 </a:t>
                      </a:r>
                      <a:r>
                        <a:rPr lang="ko-KR" altLang="en-US" sz="900" kern="1200" dirty="0" err="1" smtClean="0"/>
                        <a:t>않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 아야 한다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en-US" altLang="ko-KR" sz="900" kern="1200" dirty="0" smtClean="0"/>
                        <a:t>(5</a:t>
                      </a:r>
                      <a:r>
                        <a:rPr lang="ko-KR" altLang="en-US" sz="900" kern="1200" dirty="0" smtClean="0"/>
                        <a:t>분간 호흡정지 하기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불가능에 도전하는 체험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</a:t>
                      </a:r>
                      <a:r>
                        <a:rPr lang="en-US" altLang="ko-KR" sz="900" kern="1200" dirty="0" smtClean="0"/>
                        <a:t>10 / </a:t>
                      </a:r>
                      <a:r>
                        <a:rPr lang="ko-KR" altLang="en-US" sz="900" kern="1200" dirty="0" smtClean="0"/>
                        <a:t>훈련 </a:t>
                      </a:r>
                      <a:r>
                        <a:rPr lang="en-US" altLang="ko-KR" sz="900" kern="1200" dirty="0" smtClean="0"/>
                        <a:t>60 / </a:t>
                      </a:r>
                      <a:r>
                        <a:rPr lang="ko-KR" altLang="en-US" sz="900" kern="1200" dirty="0" smtClean="0"/>
                        <a:t>피드백 </a:t>
                      </a:r>
                      <a:r>
                        <a:rPr lang="en-US" altLang="ko-KR" sz="900" kern="1200" dirty="0" smtClean="0"/>
                        <a:t>30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09" marR="68109" marT="60541" marB="60541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/>
          <a:srcRect l="5937" t="3368" r="6487" b="5681"/>
          <a:stretch>
            <a:fillRect/>
          </a:stretch>
        </p:blipFill>
        <p:spPr>
          <a:xfrm>
            <a:off x="188640" y="3707904"/>
            <a:ext cx="2088232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/>
          <a:srcRect l="5907" t="3392" r="2534" b="3895"/>
          <a:stretch>
            <a:fillRect/>
          </a:stretch>
        </p:blipFill>
        <p:spPr>
          <a:xfrm>
            <a:off x="2348880" y="3707904"/>
            <a:ext cx="216024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/>
          <a:srcRect l="4546" t="5538" r="3013" b="4749"/>
          <a:stretch>
            <a:fillRect/>
          </a:stretch>
        </p:blipFill>
        <p:spPr>
          <a:xfrm>
            <a:off x="4581128" y="3707904"/>
            <a:ext cx="2088232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8" name="표 17"/>
          <p:cNvGraphicFramePr>
            <a:graphicFrameLocks noGrp="1"/>
          </p:cNvGraphicFramePr>
          <p:nvPr>
            <p:extLst/>
          </p:nvPr>
        </p:nvGraphicFramePr>
        <p:xfrm>
          <a:off x="188640" y="5076056"/>
          <a:ext cx="6480719" cy="1872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6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제목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시간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학습방법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게임설명 및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배경설명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시간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 구성</a:t>
                      </a:r>
                      <a:r>
                        <a:rPr lang="en-US" altLang="ko-KR" sz="900" kern="1200" dirty="0" smtClean="0"/>
                        <a:t>, Ice Breaking, </a:t>
                      </a:r>
                      <a:r>
                        <a:rPr lang="ko-KR" altLang="en-US" sz="900" kern="1200" dirty="0" smtClean="0"/>
                        <a:t>과정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설명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게임에 대한 설명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게임 규칙설명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게임도구 지급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모험심 척도 진단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</a:t>
                      </a:r>
                      <a:r>
                        <a:rPr lang="ko-KR" altLang="en-US" sz="900" kern="1200" dirty="0" err="1" smtClean="0"/>
                        <a:t>스팟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7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실전게임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시간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바벨탑 </a:t>
                      </a:r>
                      <a:r>
                        <a:rPr lang="ko-KR" altLang="en-US" sz="900" kern="1200" dirty="0" err="1" smtClean="0"/>
                        <a:t>어드벤쳐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err="1" smtClean="0"/>
                        <a:t>조직내</a:t>
                      </a:r>
                      <a:r>
                        <a:rPr lang="ko-KR" altLang="en-US" sz="900" kern="1200" dirty="0" smtClean="0"/>
                        <a:t> 의사소통의 중요성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조직 언어의 표준화와 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</a:t>
                      </a:r>
                      <a:r>
                        <a:rPr lang="ko-KR" altLang="en-US" sz="900" kern="1200" dirty="0" smtClean="0"/>
                        <a:t>통일화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리더의 역할 인식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창의력 증진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참여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8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시간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게임전체 피드백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피드백 </a:t>
                      </a:r>
                      <a:r>
                        <a:rPr lang="en-US" altLang="ko-KR" sz="900" kern="1200" dirty="0" smtClean="0"/>
                        <a:t>sheet</a:t>
                      </a:r>
                      <a:r>
                        <a:rPr lang="ko-KR" altLang="en-US" sz="900" kern="1200" dirty="0" smtClean="0"/>
                        <a:t>를 활용한 전 교육생 피드백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 별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강의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/>
          <a:srcRect l="980" t="1943" r="1961" b="52407"/>
          <a:stretch>
            <a:fillRect/>
          </a:stretch>
        </p:blipFill>
        <p:spPr>
          <a:xfrm>
            <a:off x="3487056" y="7092280"/>
            <a:ext cx="3202926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/>
          <a:srcRect l="1961" t="51478" r="1961" b="2871"/>
          <a:stretch>
            <a:fillRect/>
          </a:stretch>
        </p:blipFill>
        <p:spPr>
          <a:xfrm>
            <a:off x="188640" y="7092280"/>
            <a:ext cx="3202926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8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8"/>
            <a:ext cx="150874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킬라그라피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1066451"/>
          <a:ext cx="6480720" cy="2471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20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03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1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맞춤형 </a:t>
                      </a:r>
                      <a:r>
                        <a:rPr lang="ko-KR" altLang="en-US" sz="900" dirty="0" err="1" smtClean="0"/>
                        <a:t>킬라그라피</a:t>
                      </a:r>
                      <a:r>
                        <a:rPr lang="ko-KR" altLang="en-US" sz="900" dirty="0" smtClean="0"/>
                        <a:t> 수업자료 제공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2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유명한 사례를 통한 </a:t>
                      </a:r>
                      <a:r>
                        <a:rPr lang="ko-KR" altLang="en-US" sz="900" dirty="0" err="1" smtClean="0"/>
                        <a:t>킬라그라피이해</a:t>
                      </a:r>
                      <a:r>
                        <a:rPr lang="en-US" altLang="ko-KR" sz="900" dirty="0" smtClean="0"/>
                        <a:t>,</a:t>
                      </a:r>
                      <a:r>
                        <a:rPr lang="en-US" altLang="ko-KR" sz="900" baseline="0" dirty="0" smtClean="0"/>
                        <a:t> </a:t>
                      </a:r>
                      <a:r>
                        <a:rPr lang="ko-KR" altLang="en-US" sz="900" baseline="0" dirty="0" smtClean="0"/>
                        <a:t>스타일 </a:t>
                      </a:r>
                      <a:r>
                        <a:rPr lang="ko-KR" altLang="en-US" sz="900" baseline="0" dirty="0" err="1" smtClean="0"/>
                        <a:t>임서</a:t>
                      </a:r>
                      <a:r>
                        <a:rPr lang="en-US" altLang="ko-KR" sz="900" baseline="0" dirty="0" smtClean="0"/>
                        <a:t>(</a:t>
                      </a:r>
                      <a:r>
                        <a:rPr lang="ko-KR" altLang="en-US" sz="900" baseline="0" dirty="0" smtClean="0"/>
                        <a:t>따라 써보기</a:t>
                      </a:r>
                      <a:r>
                        <a:rPr lang="en-US" altLang="ko-KR" sz="900" baseline="0" dirty="0" smtClean="0"/>
                        <a:t>)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3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목적에 맞는 문장 쓰기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1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Step 4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</a:t>
                      </a:r>
                      <a:r>
                        <a:rPr lang="en-US" altLang="ko-KR" sz="900" baseline="0" dirty="0" smtClean="0"/>
                        <a:t> </a:t>
                      </a:r>
                      <a:r>
                        <a:rPr lang="ko-KR" altLang="en-US" sz="900" dirty="0" smtClean="0"/>
                        <a:t>기업체 맞춤 도장 낙관 </a:t>
                      </a:r>
                      <a:r>
                        <a:rPr lang="en-US" altLang="ko-KR" sz="900" dirty="0" smtClean="0"/>
                        <a:t>+ </a:t>
                      </a:r>
                      <a:r>
                        <a:rPr lang="ko-KR" altLang="en-US" sz="900" dirty="0" smtClean="0"/>
                        <a:t>결과물</a:t>
                      </a:r>
                      <a:r>
                        <a:rPr lang="en-US" altLang="ko-KR" sz="900" dirty="0" smtClean="0"/>
                        <a:t>(</a:t>
                      </a:r>
                      <a:r>
                        <a:rPr lang="ko-KR" altLang="en-US" sz="900" dirty="0" smtClean="0"/>
                        <a:t>액자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캔버스 등</a:t>
                      </a:r>
                      <a:r>
                        <a:rPr lang="en-US" altLang="ko-KR" sz="900" dirty="0" smtClean="0"/>
                        <a:t>) </a:t>
                      </a:r>
                      <a:r>
                        <a:rPr lang="ko-KR" altLang="en-US" sz="900" dirty="0" smtClean="0"/>
                        <a:t>제작 완성 공유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285943" y="4698159"/>
            <a:ext cx="2339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팀빌딩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아이스브레이킹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/>
          </p:nvPr>
        </p:nvGraphicFramePr>
        <p:xfrm>
          <a:off x="188640" y="5098899"/>
          <a:ext cx="6480720" cy="2425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106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10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Ice Breaking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반갑습니다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무지개 카드 획득을 통한 상호 인사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(1~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시상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조편성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우리 마을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이름짓기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팀구호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정하기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팀장 선출하기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집중력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몰입도 향상을 위한 숫자 맞추기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나는 누구일까요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유명인 또는 사내직원의 사진을 숨겨놓고 유추하는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제품명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관련사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찾기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여러 개의 글자를 조합해서 자사 제품명 또는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관련사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관련단어를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찾는 스피드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218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 Power UP!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빙고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교육생 대표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전체 교육생의 빙고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미션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외부 사람의 도움 없이 팀 전체가 참여해서 공중부양 사진 찍기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미션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인쇄물이 아닌 글자를 조합해서 팀의 비전 문장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미션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릴레이 제기차기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옆사람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줄넘기 돌리기 등의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팀웍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강화 게임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우수팀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시상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최종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VIP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선발 및 우승팀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42632" r="1141" b="38508"/>
          <a:stretch>
            <a:fillRect/>
          </a:stretch>
        </p:blipFill>
        <p:spPr bwMode="auto">
          <a:xfrm>
            <a:off x="188640" y="3635896"/>
            <a:ext cx="6480720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" cstate="print"/>
          <a:srcRect l="3448" t="18500" r="3449" b="15603"/>
          <a:stretch>
            <a:fillRect/>
          </a:stretch>
        </p:blipFill>
        <p:spPr>
          <a:xfrm>
            <a:off x="188640" y="7668344"/>
            <a:ext cx="64807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8"/>
            <a:ext cx="150874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도판만들기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188640" y="1043608"/>
          <a:ext cx="6480720" cy="4464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T/O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O/T </a:t>
                      </a:r>
                      <a:r>
                        <a:rPr lang="ko-KR" altLang="en-US" sz="900" kern="1200" dirty="0" smtClean="0"/>
                        <a:t>교육설명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교육에 들어가기 전에 도자기의 이해와 도자기 제작 방법 설명 및 마인드 조성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도자기 제작 시 유의사항 전파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손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발 반죽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도자기 제작에 앞서 도자기제작에 쓰일 흙을 손과 발을 이용하여 반죽을 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반죽을 할 때는 정성을 다하여 반죽을 한다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철저한 마음가짐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도자기 만들기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/>
                        <a:t> 자율적으로 성형을 시작한다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성형 이미지는 각자의 개성에 맞게 진행한다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/>
                        <a:t> 이미지를 형성화하면서 장인정신과 인내와 끈기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정성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자신과의 싸움을 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</a:t>
                      </a:r>
                      <a:r>
                        <a:rPr lang="ko-KR" altLang="en-US" sz="900" kern="1200" dirty="0" smtClean="0"/>
                        <a:t>배운다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도자기 성형 완성 후 직원들의 자신감을 높여주는 격려와 칭찬을 해준다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60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뒷</a:t>
                      </a:r>
                      <a:r>
                        <a:rPr lang="ko-KR" altLang="en-US" sz="900" kern="1200" dirty="0" smtClean="0"/>
                        <a:t> 마무리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도자기 완성 후 </a:t>
                      </a:r>
                      <a:r>
                        <a:rPr lang="ko-KR" altLang="en-US" sz="900" kern="1200" dirty="0" err="1" smtClean="0"/>
                        <a:t>뒷</a:t>
                      </a:r>
                      <a:r>
                        <a:rPr lang="ko-KR" altLang="en-US" sz="900" kern="1200" dirty="0" smtClean="0"/>
                        <a:t> 마무리를 시작한다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처음마음처럼 깨끗하게 뒷정리를 한다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도판 설명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시상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900" kern="1200" dirty="0" smtClean="0"/>
                        <a:t> 도자기 성형 작품의 설명회 시간을 가진 후 개인별 소감발표 및 강평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(</a:t>
                      </a:r>
                      <a:r>
                        <a:rPr lang="ko-KR" altLang="en-US" sz="900" kern="1200" dirty="0" smtClean="0"/>
                        <a:t>자기혁신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자아성찰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토론의 장을 마련하여 서로의 작품에 대한 평가를 해준다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기업의 미래를 위한 비전의 발돋움을 시작한다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뒷</a:t>
                      </a:r>
                      <a:r>
                        <a:rPr lang="ko-KR" altLang="en-US" sz="900" kern="1200" dirty="0" smtClean="0"/>
                        <a:t> 마무리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도판 완성 후 </a:t>
                      </a:r>
                      <a:r>
                        <a:rPr lang="ko-KR" altLang="en-US" sz="900" kern="1200" dirty="0" err="1" smtClean="0"/>
                        <a:t>뒷</a:t>
                      </a:r>
                      <a:r>
                        <a:rPr lang="ko-KR" altLang="en-US" sz="900" kern="1200" dirty="0" smtClean="0"/>
                        <a:t> 마무리를 시작한다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처음마음처럼 깨끗하게 뒷정리를 한다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20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도판 설명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시상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팀 별 도판의 설명회 시간을 가진 후 개인별 소감발표 및 강평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토론의 장을 마련하여 서로의 작품에 대한 평가를 해준다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기업의 미래를 위한 비전의 발돋움을 시작한다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798" marR="77798" marT="69155" marB="6915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5580112"/>
            <a:ext cx="3888432" cy="31987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9081" y="5580112"/>
            <a:ext cx="2520280" cy="31683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67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8"/>
            <a:ext cx="150874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도전골든벨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285943" y="4598423"/>
            <a:ext cx="1200970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투비즈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/>
          </p:nvPr>
        </p:nvGraphicFramePr>
        <p:xfrm>
          <a:off x="188640" y="4932040"/>
          <a:ext cx="6480720" cy="28083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94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Relax</a:t>
                      </a:r>
                      <a:r>
                        <a:rPr lang="en-US" altLang="ko-KR" sz="900" baseline="0" dirty="0" smtClean="0"/>
                        <a:t> time</a:t>
                      </a:r>
                      <a:endParaRPr lang="ko-KR" altLang="en-US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과정 </a:t>
                      </a:r>
                      <a:r>
                        <a:rPr lang="en-US" altLang="ko-KR" sz="900" dirty="0" smtClean="0"/>
                        <a:t>OT / Team</a:t>
                      </a:r>
                      <a:r>
                        <a:rPr lang="en-US" altLang="ko-KR" sz="900" baseline="0" dirty="0" smtClean="0"/>
                        <a:t> </a:t>
                      </a:r>
                      <a:r>
                        <a:rPr lang="ko-KR" altLang="en-US" sz="900" baseline="0" dirty="0" smtClean="0"/>
                        <a:t>구성</a:t>
                      </a:r>
                      <a:endParaRPr lang="en-US" altLang="ko-KR" sz="900" baseline="0" dirty="0" smtClean="0"/>
                    </a:p>
                    <a:p>
                      <a:pPr algn="l" latinLnBrk="1"/>
                      <a:r>
                        <a:rPr lang="en-US" altLang="ko-KR" sz="900" baseline="0" dirty="0" smtClean="0"/>
                        <a:t>- </a:t>
                      </a:r>
                      <a:r>
                        <a:rPr lang="ko-KR" altLang="en-US" sz="900" baseline="0" dirty="0" smtClean="0"/>
                        <a:t>각 </a:t>
                      </a:r>
                      <a:r>
                        <a:rPr lang="en-US" altLang="ko-KR" sz="900" baseline="0" dirty="0" smtClean="0"/>
                        <a:t>Module </a:t>
                      </a:r>
                      <a:r>
                        <a:rPr lang="ko-KR" altLang="en-US" sz="900" baseline="0" dirty="0" smtClean="0"/>
                        <a:t>소개 및 수행방법 전달</a:t>
                      </a:r>
                      <a:endParaRPr lang="en-US" altLang="ko-KR" sz="900" baseline="0" dirty="0" smtClean="0"/>
                    </a:p>
                    <a:p>
                      <a:pPr algn="l" latinLnBrk="1"/>
                      <a:r>
                        <a:rPr lang="en-US" altLang="ko-KR" sz="900" baseline="0" dirty="0" smtClean="0"/>
                        <a:t>- </a:t>
                      </a:r>
                      <a:r>
                        <a:rPr lang="ko-KR" altLang="en-US" sz="900" baseline="0" dirty="0" smtClean="0"/>
                        <a:t>동료와 역동에너지 나누기 </a:t>
                      </a:r>
                      <a:r>
                        <a:rPr lang="en-US" altLang="ko-KR" sz="900" baseline="0" dirty="0" smtClean="0"/>
                        <a:t>/ </a:t>
                      </a:r>
                      <a:r>
                        <a:rPr lang="ko-KR" altLang="en-US" sz="900" baseline="0" dirty="0" smtClean="0"/>
                        <a:t>오감풀기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6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/>
                        <a:t>소통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ko-KR" altLang="en-US" sz="900" dirty="0" smtClean="0"/>
                        <a:t>화합</a:t>
                      </a:r>
                      <a:endParaRPr lang="en-US" altLang="ko-KR" sz="900" dirty="0" smtClean="0"/>
                    </a:p>
                    <a:p>
                      <a:pPr algn="ctr" latinLnBrk="1"/>
                      <a:r>
                        <a:rPr lang="ko-KR" altLang="en-US" sz="900" dirty="0" smtClean="0"/>
                        <a:t>신뢰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ko-KR" altLang="en-US" sz="900" dirty="0" smtClean="0"/>
                        <a:t>이해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Foggy</a:t>
                      </a:r>
                      <a:r>
                        <a:rPr lang="en-US" altLang="ko-KR" sz="900" baseline="0" dirty="0" smtClean="0"/>
                        <a:t> Bridge Building (</a:t>
                      </a:r>
                      <a:r>
                        <a:rPr lang="ko-KR" altLang="en-US" sz="900" baseline="0" dirty="0" err="1" smtClean="0"/>
                        <a:t>브릿지</a:t>
                      </a:r>
                      <a:r>
                        <a:rPr lang="en-US" altLang="ko-KR" sz="900" baseline="0" dirty="0" smtClean="0"/>
                        <a:t>)</a:t>
                      </a:r>
                    </a:p>
                    <a:p>
                      <a:pPr latinLnBrk="1"/>
                      <a:r>
                        <a:rPr lang="en-US" altLang="ko-KR" sz="900" baseline="0" dirty="0" smtClean="0"/>
                        <a:t>- </a:t>
                      </a:r>
                      <a:r>
                        <a:rPr lang="ko-KR" altLang="en-US" sz="900" baseline="0" dirty="0" smtClean="0"/>
                        <a:t>로봇 글쓰기</a:t>
                      </a:r>
                      <a:endParaRPr lang="en-US" altLang="ko-KR" sz="900" baseline="0" dirty="0" smtClean="0"/>
                    </a:p>
                    <a:p>
                      <a:pPr latinLnBrk="1"/>
                      <a:r>
                        <a:rPr lang="en-US" altLang="ko-KR" sz="900" baseline="0" dirty="0" smtClean="0"/>
                        <a:t>- </a:t>
                      </a:r>
                      <a:r>
                        <a:rPr lang="ko-KR" altLang="en-US" sz="900" baseline="0" dirty="0" smtClean="0"/>
                        <a:t>지뢰 밭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5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/>
                        <a:t>목표달성</a:t>
                      </a:r>
                      <a:endParaRPr lang="en-US" altLang="ko-KR" sz="900" dirty="0" smtClean="0"/>
                    </a:p>
                    <a:p>
                      <a:pPr algn="ctr" latinLnBrk="1"/>
                      <a:r>
                        <a:rPr lang="ko-KR" altLang="en-US" sz="900" dirty="0" smtClean="0"/>
                        <a:t>성과창출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징검다리 건너기</a:t>
                      </a:r>
                      <a:endParaRPr lang="en-US" altLang="ko-KR" sz="900" dirty="0" smtClean="0"/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볼 이동 굴리기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4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/>
                        <a:t>Feedback</a:t>
                      </a:r>
                    </a:p>
                    <a:p>
                      <a:pPr algn="ctr" latinLnBrk="1"/>
                      <a:r>
                        <a:rPr lang="ko-KR" altLang="en-US" sz="900" dirty="0" smtClean="0"/>
                        <a:t>적용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ko-KR" altLang="en-US" sz="900" dirty="0" smtClean="0"/>
                        <a:t>실천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우수 </a:t>
                      </a:r>
                      <a:r>
                        <a:rPr lang="en-US" altLang="ko-KR" sz="900" dirty="0" smtClean="0"/>
                        <a:t>‘</a:t>
                      </a:r>
                      <a:r>
                        <a:rPr lang="ko-KR" altLang="en-US" sz="900" dirty="0" smtClean="0"/>
                        <a:t>이심전심</a:t>
                      </a:r>
                      <a:r>
                        <a:rPr lang="en-US" altLang="ko-KR" sz="900" dirty="0" smtClean="0"/>
                        <a:t>’</a:t>
                      </a:r>
                      <a:r>
                        <a:rPr lang="ko-KR" altLang="en-US" sz="900" dirty="0" smtClean="0"/>
                        <a:t>팀 선정 </a:t>
                      </a:r>
                      <a:r>
                        <a:rPr lang="en-US" altLang="ko-KR" sz="900" dirty="0" smtClean="0"/>
                        <a:t>/ </a:t>
                      </a:r>
                      <a:r>
                        <a:rPr lang="ko-KR" altLang="en-US" sz="900" dirty="0" smtClean="0"/>
                        <a:t>적용 </a:t>
                      </a:r>
                      <a:r>
                        <a:rPr lang="en-US" altLang="ko-KR" sz="900" dirty="0" smtClean="0"/>
                        <a:t>point </a:t>
                      </a:r>
                      <a:r>
                        <a:rPr lang="ko-KR" altLang="en-US" sz="900" dirty="0" smtClean="0"/>
                        <a:t>추출</a:t>
                      </a:r>
                      <a:endParaRPr lang="en-US" altLang="ko-KR" sz="900" dirty="0" smtClean="0"/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의사소통 장애요인은</a:t>
                      </a:r>
                      <a:r>
                        <a:rPr lang="en-US" altLang="ko-KR" sz="900" dirty="0" smtClean="0"/>
                        <a:t>?</a:t>
                      </a:r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의사소통 중요성은</a:t>
                      </a:r>
                      <a:r>
                        <a:rPr lang="en-US" altLang="ko-KR" sz="900" dirty="0" smtClean="0"/>
                        <a:t>?</a:t>
                      </a:r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바람직한 의사소통 방법</a:t>
                      </a:r>
                      <a:endParaRPr lang="en-US" altLang="ko-KR" sz="900" dirty="0" smtClean="0"/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과정 정리 </a:t>
                      </a:r>
                      <a:r>
                        <a:rPr lang="en-US" altLang="ko-KR" sz="900" dirty="0" smtClean="0"/>
                        <a:t>/ </a:t>
                      </a:r>
                      <a:r>
                        <a:rPr lang="ko-KR" altLang="en-US" sz="900" dirty="0" smtClean="0"/>
                        <a:t>적용 및 실천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188640" y="1043608"/>
          <a:ext cx="6480720" cy="244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1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OPENING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전문 진행자 소개 인사말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QUIZ SURVIVAL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- 1</a:t>
                      </a:r>
                      <a:r>
                        <a:rPr lang="ko-KR" altLang="en-US" sz="900" kern="1200" dirty="0" smtClean="0"/>
                        <a:t>단계</a:t>
                      </a:r>
                      <a:r>
                        <a:rPr lang="en-US" altLang="ko-KR" sz="900" kern="1200" dirty="0" smtClean="0"/>
                        <a:t>(2</a:t>
                      </a:r>
                      <a:r>
                        <a:rPr lang="ko-KR" altLang="en-US" sz="900" kern="1200" dirty="0" smtClean="0"/>
                        <a:t>인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조로 문제풀이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참가인원의 </a:t>
                      </a:r>
                      <a:r>
                        <a:rPr lang="en-US" altLang="ko-KR" sz="900" kern="1200" dirty="0" smtClean="0"/>
                        <a:t>50%</a:t>
                      </a:r>
                      <a:r>
                        <a:rPr lang="ko-KR" altLang="en-US" sz="900" kern="1200" dirty="0" smtClean="0"/>
                        <a:t>탈락유도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- 2</a:t>
                      </a:r>
                      <a:r>
                        <a:rPr lang="ko-KR" altLang="en-US" sz="900" kern="1200" dirty="0" smtClean="0"/>
                        <a:t>단계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개인전 문제풀이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부활문제 출제</a:t>
                      </a:r>
                      <a:r>
                        <a:rPr lang="en-US" altLang="ko-KR" sz="900" kern="1200" dirty="0" smtClean="0"/>
                        <a:t> / 10~15</a:t>
                      </a:r>
                      <a:r>
                        <a:rPr lang="ko-KR" altLang="en-US" sz="900" kern="1200" dirty="0" smtClean="0"/>
                        <a:t>명 내외 진출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- 3</a:t>
                      </a:r>
                      <a:r>
                        <a:rPr lang="ko-KR" altLang="en-US" sz="900" kern="1200" dirty="0" smtClean="0"/>
                        <a:t>단계</a:t>
                      </a:r>
                      <a:r>
                        <a:rPr lang="en-US" altLang="ko-KR" sz="900" kern="1200" dirty="0" smtClean="0"/>
                        <a:t>(2</a:t>
                      </a:r>
                      <a:r>
                        <a:rPr lang="ko-KR" altLang="en-US" sz="900" kern="1200" dirty="0" smtClean="0"/>
                        <a:t>단계 </a:t>
                      </a:r>
                      <a:r>
                        <a:rPr lang="ko-KR" altLang="en-US" sz="900" kern="1200" dirty="0" err="1" smtClean="0"/>
                        <a:t>진출자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무대위</a:t>
                      </a:r>
                      <a:r>
                        <a:rPr lang="ko-KR" altLang="en-US" sz="900" kern="1200" dirty="0" smtClean="0"/>
                        <a:t> 착석</a:t>
                      </a:r>
                      <a:r>
                        <a:rPr lang="en-US" altLang="ko-KR" sz="900" kern="1200" dirty="0" smtClean="0"/>
                        <a:t> / </a:t>
                      </a:r>
                      <a:r>
                        <a:rPr lang="ko-KR" altLang="en-US" sz="900" kern="1200" dirty="0" smtClean="0"/>
                        <a:t>최종 </a:t>
                      </a:r>
                      <a:r>
                        <a:rPr lang="ko-KR" altLang="en-US" sz="900" kern="1200" dirty="0" err="1" smtClean="0"/>
                        <a:t>진출자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2~3</a:t>
                      </a:r>
                      <a:r>
                        <a:rPr lang="ko-KR" altLang="en-US" sz="900" kern="1200" dirty="0" smtClean="0"/>
                        <a:t>명 진출 확정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- 4</a:t>
                      </a:r>
                      <a:r>
                        <a:rPr lang="ko-KR" altLang="en-US" sz="900" kern="1200" dirty="0" smtClean="0"/>
                        <a:t>단계</a:t>
                      </a:r>
                      <a:r>
                        <a:rPr lang="en-US" altLang="ko-KR" sz="900" kern="1200" dirty="0" smtClean="0"/>
                        <a:t>(3</a:t>
                      </a:r>
                      <a:r>
                        <a:rPr lang="ko-KR" altLang="en-US" sz="900" kern="1200" dirty="0" smtClean="0"/>
                        <a:t>단계 </a:t>
                      </a:r>
                      <a:r>
                        <a:rPr lang="ko-KR" altLang="en-US" sz="900" kern="1200" dirty="0" err="1" smtClean="0"/>
                        <a:t>진출자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문제 스피드 퀴즈 진행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최종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명 </a:t>
                      </a:r>
                      <a:r>
                        <a:rPr lang="ko-KR" altLang="en-US" sz="900" kern="1200" dirty="0" err="1" smtClean="0"/>
                        <a:t>골든벨</a:t>
                      </a:r>
                      <a:r>
                        <a:rPr lang="ko-KR" altLang="en-US" sz="900" kern="1200" dirty="0" smtClean="0"/>
                        <a:t> 진출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최종단계 </a:t>
                      </a:r>
                      <a:r>
                        <a:rPr lang="en-US" altLang="ko-KR" sz="900" kern="1200" dirty="0" smtClean="0"/>
                        <a:t>“</a:t>
                      </a:r>
                      <a:r>
                        <a:rPr lang="ko-KR" altLang="en-US" sz="900" kern="1200" dirty="0" err="1" smtClean="0"/>
                        <a:t>골든벨을</a:t>
                      </a:r>
                      <a:r>
                        <a:rPr lang="ko-KR" altLang="en-US" sz="900" kern="1200" dirty="0" smtClean="0"/>
                        <a:t> 울려라</a:t>
                      </a:r>
                      <a:r>
                        <a:rPr lang="en-US" altLang="ko-KR" sz="900" kern="1200" dirty="0" smtClean="0"/>
                        <a:t>“(</a:t>
                      </a:r>
                      <a:r>
                        <a:rPr lang="ko-KR" altLang="en-US" sz="900" kern="1200" dirty="0" err="1" smtClean="0"/>
                        <a:t>골든벨</a:t>
                      </a:r>
                      <a:r>
                        <a:rPr lang="ko-KR" altLang="en-US" sz="900" kern="1200" dirty="0" smtClean="0"/>
                        <a:t> 문제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err="1" smtClean="0"/>
                        <a:t>문제중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문제 풀이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err="1" smtClean="0"/>
                        <a:t>골든벨</a:t>
                      </a:r>
                      <a:r>
                        <a:rPr lang="ko-KR" altLang="en-US" sz="900" kern="1200" dirty="0" smtClean="0"/>
                        <a:t> 타종 및 시상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BRIDGE EVENT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부활문제 출제</a:t>
                      </a:r>
                      <a:r>
                        <a:rPr lang="en-US" altLang="ko-KR" sz="900" kern="1200" dirty="0" smtClean="0"/>
                        <a:t>(2</a:t>
                      </a:r>
                      <a:r>
                        <a:rPr lang="ko-KR" altLang="en-US" sz="900" kern="1200" dirty="0" smtClean="0"/>
                        <a:t>단계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베스트 오답 진출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찬스사용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최종단계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응원공연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깜짝 생일파티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4" name="Picture 2" descr="C:\Users\Customer\Desktop\20160727_104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1696" y="3563888"/>
            <a:ext cx="1507664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5" name="Picture 3" descr="C:\Users\Customer\Desktop\20160727_104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8" y="3563888"/>
            <a:ext cx="159280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6" name="Picture 4" descr="C:\Users\Customer\Desktop\20160727_104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4825" y="3563888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7" name="Picture 5" descr="C:\Users\Customer\Desktop\20160727_104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640" y="3563888"/>
            <a:ext cx="1584176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0" y="781236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9200" y="7812360"/>
            <a:ext cx="1440160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44824" y="7812360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1008" y="7812360"/>
            <a:ext cx="1656184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69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11560"/>
            <a:ext cx="1816523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우리회사패션왕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285943" y="4572000"/>
            <a:ext cx="166263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비젼카드섹션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/>
          </p:nvPr>
        </p:nvGraphicFramePr>
        <p:xfrm>
          <a:off x="163240" y="1043608"/>
          <a:ext cx="6516960" cy="2376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63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/>
                        <a:t>마음열기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오리엔테이션</a:t>
                      </a:r>
                      <a:endParaRPr lang="en-US" altLang="ko-KR" sz="900" dirty="0" smtClean="0"/>
                    </a:p>
                    <a:p>
                      <a:pPr algn="l"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팀별</a:t>
                      </a:r>
                      <a:r>
                        <a:rPr lang="ko-KR" altLang="en-US" sz="900" dirty="0" smtClean="0"/>
                        <a:t> 의상 테마 선정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3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/>
                        <a:t>새로운 시도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의상 제작</a:t>
                      </a:r>
                      <a:endParaRPr lang="en-US" altLang="ko-KR" sz="900" dirty="0" smtClean="0"/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리품에서부터</a:t>
                      </a:r>
                      <a:r>
                        <a:rPr lang="ko-KR" altLang="en-US" sz="900" dirty="0" smtClean="0"/>
                        <a:t> 제작까지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8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당당한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워킹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워킹실습</a:t>
                      </a:r>
                      <a:endParaRPr lang="en-US" altLang="ko-KR" sz="900" dirty="0" smtClean="0"/>
                    </a:p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모델에게 배우는 </a:t>
                      </a:r>
                      <a:r>
                        <a:rPr lang="ko-KR" altLang="en-US" sz="900" dirty="0" err="1" smtClean="0"/>
                        <a:t>워킹</a:t>
                      </a:r>
                      <a:r>
                        <a:rPr lang="ko-KR" altLang="en-US" sz="900" dirty="0" smtClean="0"/>
                        <a:t> 법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/>
                        <a:t>패션쇼</a:t>
                      </a:r>
                      <a:r>
                        <a:rPr lang="ko-KR" altLang="en-US" sz="900" baseline="0" dirty="0" smtClean="0"/>
                        <a:t> </a:t>
                      </a:r>
                      <a:r>
                        <a:rPr lang="ko-KR" altLang="en-US" sz="900" baseline="0" dirty="0" err="1" smtClean="0"/>
                        <a:t>런웨이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패션쇼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워킹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및 의상 발표회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 피드백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Picture 7" descr="DSC00742"/>
          <p:cNvPicPr>
            <a:picLocks noChangeAspect="1" noChangeArrowheads="1"/>
          </p:cNvPicPr>
          <p:nvPr/>
        </p:nvPicPr>
        <p:blipFill>
          <a:blip r:embed="rId2" cstate="print"/>
          <a:srcRect l="17097" r="9233"/>
          <a:stretch>
            <a:fillRect/>
          </a:stretch>
        </p:blipFill>
        <p:spPr bwMode="auto">
          <a:xfrm>
            <a:off x="163240" y="3492000"/>
            <a:ext cx="1584176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\\Pc_1\로컬 디스크 (c)\KIDTI - 사   진\※2010 충북 진천군 여성단체 워크숍\DSC03588.JPG"/>
          <p:cNvPicPr>
            <a:picLocks noChangeAspect="1" noChangeArrowheads="1"/>
          </p:cNvPicPr>
          <p:nvPr/>
        </p:nvPicPr>
        <p:blipFill>
          <a:blip r:embed="rId3" cstate="print"/>
          <a:srcRect l="4347"/>
          <a:stretch>
            <a:fillRect/>
          </a:stretch>
        </p:blipFill>
        <p:spPr bwMode="auto">
          <a:xfrm>
            <a:off x="1819425" y="3492000"/>
            <a:ext cx="158417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DSC00746"/>
          <p:cNvPicPr>
            <a:picLocks noChangeAspect="1" noChangeArrowheads="1"/>
          </p:cNvPicPr>
          <p:nvPr/>
        </p:nvPicPr>
        <p:blipFill>
          <a:blip r:embed="rId4" cstate="print"/>
          <a:srcRect t="10880"/>
          <a:stretch>
            <a:fillRect/>
          </a:stretch>
        </p:blipFill>
        <p:spPr bwMode="auto">
          <a:xfrm>
            <a:off x="3475608" y="3492000"/>
            <a:ext cx="158417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7" descr="\\박진규실장\박진규\★NEW★\브로셔 - 기업용 브로셔 만들기\김용민-기업용브로셔 프로젝트\교육사진\5.단체워킹\DSC04591.JPG"/>
          <p:cNvPicPr preferRelativeResize="0">
            <a:picLocks noChangeArrowheads="1"/>
          </p:cNvPicPr>
          <p:nvPr/>
        </p:nvPicPr>
        <p:blipFill>
          <a:blip r:embed="rId5" cstate="print">
            <a:lum bright="10000" contrast="10000"/>
          </a:blip>
          <a:srcRect t="18407"/>
          <a:stretch>
            <a:fillRect/>
          </a:stretch>
        </p:blipFill>
        <p:spPr bwMode="auto">
          <a:xfrm>
            <a:off x="5131793" y="3492000"/>
            <a:ext cx="158417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표 28"/>
          <p:cNvGraphicFramePr>
            <a:graphicFrameLocks noGrp="1"/>
          </p:cNvGraphicFramePr>
          <p:nvPr>
            <p:extLst/>
          </p:nvPr>
        </p:nvGraphicFramePr>
        <p:xfrm>
          <a:off x="163240" y="5004048"/>
          <a:ext cx="6516960" cy="2736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218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Open Mind &amp; Warm UP</a:t>
                      </a:r>
                      <a:endParaRPr lang="ko-KR" altLang="en-US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준비단계</a:t>
                      </a: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err="1" smtClean="0"/>
                        <a:t>팀웍</a:t>
                      </a:r>
                      <a:r>
                        <a:rPr lang="ko-KR" altLang="en-US" sz="900" dirty="0" smtClean="0"/>
                        <a:t> 게임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6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/>
                        <a:t>Opening Ceremony 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err="1" smtClean="0"/>
                        <a:t>몸풀이</a:t>
                      </a:r>
                      <a:r>
                        <a:rPr lang="ko-KR" altLang="en-US" sz="900" dirty="0" smtClean="0"/>
                        <a:t> 응원 및 </a:t>
                      </a:r>
                      <a:r>
                        <a:rPr lang="ko-KR" altLang="en-US" sz="900" dirty="0" err="1" smtClean="0"/>
                        <a:t>팀빌딩</a:t>
                      </a: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개인별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조별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err="1" smtClean="0"/>
                        <a:t>대형별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68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dirty="0" smtClean="0"/>
                        <a:t>카드섹션 시행 </a:t>
                      </a:r>
                      <a:r>
                        <a:rPr lang="en-US" altLang="ko-KR" sz="900" dirty="0" smtClean="0"/>
                        <a:t>/ </a:t>
                      </a:r>
                      <a:r>
                        <a:rPr lang="ko-KR" altLang="en-US" sz="900" dirty="0" smtClean="0"/>
                        <a:t>시안실행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완성도 높이기</a:t>
                      </a: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슬로건 등 구호 숙지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/>
                        <a:t>최종 </a:t>
                      </a:r>
                      <a:r>
                        <a:rPr lang="en-US" altLang="ko-KR" sz="900" dirty="0" smtClean="0"/>
                        <a:t>Ceremony</a:t>
                      </a:r>
                      <a:r>
                        <a:rPr lang="ko-KR" altLang="en-US" sz="900" dirty="0" smtClean="0"/>
                        <a:t> </a:t>
                      </a:r>
                      <a:endParaRPr lang="en-US" altLang="ko-KR" sz="9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 </a:t>
                      </a:r>
                      <a:r>
                        <a:rPr lang="ko-KR" altLang="en-US" sz="900" dirty="0" smtClean="0"/>
                        <a:t>응원</a:t>
                      </a:r>
                      <a:r>
                        <a:rPr lang="en-US" altLang="ko-KR" sz="900" dirty="0" smtClean="0"/>
                        <a:t> </a:t>
                      </a:r>
                      <a:r>
                        <a:rPr lang="ko-KR" altLang="en-US" sz="900" dirty="0" smtClean="0"/>
                        <a:t>한마당</a:t>
                      </a: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카드섹션 응원 한마당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" name="Picture 2" descr="C:\Users\Customer\Desktop\20160727_1546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9200" y="7812360"/>
            <a:ext cx="1440160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Picture 3" descr="C:\Users\Customer\Desktop\20160727_1548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1008" y="7812360"/>
            <a:ext cx="1656184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Picture 4" descr="C:\Users\Customer\Desktop\20160727_1549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4824" y="7812360"/>
            <a:ext cx="1584175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Picture 5" descr="C:\Users\Customer\Desktop\20160727_1549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8640" y="7812360"/>
            <a:ext cx="1584176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04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11559"/>
            <a:ext cx="2595582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주제가 있는 풍경화 그리기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290238" y="4788024"/>
            <a:ext cx="2783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진짜 나를 찾기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레고시리어스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74126" y="957087"/>
          <a:ext cx="6480720" cy="2788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00:00~00:15(15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페인트투나잇</a:t>
                      </a:r>
                      <a:r>
                        <a:rPr lang="ko-KR" altLang="en-US" sz="900" kern="1200" dirty="0" smtClean="0"/>
                        <a:t> 브랜드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주재와 진행과정 소개</a:t>
                      </a:r>
                      <a:endParaRPr lang="en-US" altLang="ko-KR" sz="900" kern="1200" dirty="0" smtClean="0"/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err="1" smtClean="0"/>
                        <a:t>밑작업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00:15~00:40(25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원하는 색으로 선택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배경채색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그라데이션</a:t>
                      </a:r>
                      <a:r>
                        <a:rPr lang="ko-KR" altLang="en-US" sz="900" kern="1200" dirty="0" smtClean="0"/>
                        <a:t> 추가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선생님의 조언 및 수정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채색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00:40~01:10(30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자신의 스타일로 채색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선생님의 조언 및 수정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smtClean="0"/>
                        <a:t>완성작업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01:10~01:40(30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마무리 색 선정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자신의 부족한 부분 보충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개인서명 및 본인만의 표시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 </a:t>
                      </a:r>
                      <a:r>
                        <a:rPr lang="ko-KR" altLang="en-US" sz="900" kern="1200" dirty="0" smtClean="0"/>
                        <a:t>작품리뷰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01:40~02:00(20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완성한 작품 조별 리뷰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옆사람</a:t>
                      </a:r>
                      <a:r>
                        <a:rPr lang="ko-KR" altLang="en-US" sz="900" kern="1200" dirty="0" smtClean="0"/>
                        <a:t> 작품 칭찬 리뷰 릴레이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완성작</a:t>
                      </a:r>
                      <a:r>
                        <a:rPr lang="ko-KR" altLang="en-US" sz="900" kern="1200" dirty="0" smtClean="0"/>
                        <a:t> 단체사진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780032"/>
            <a:ext cx="1556792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2568" y="3780032"/>
            <a:ext cx="1556792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50" name="Picture 2" descr="C:\Users\Customer\Desktop\20160727_160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1008" y="3779912"/>
            <a:ext cx="1556792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4824" y="3780032"/>
            <a:ext cx="1556792" cy="10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23" name="표 22"/>
          <p:cNvGraphicFramePr>
            <a:graphicFrameLocks noGrp="1"/>
          </p:cNvGraphicFramePr>
          <p:nvPr>
            <p:extLst/>
          </p:nvPr>
        </p:nvGraphicFramePr>
        <p:xfrm>
          <a:off x="188641" y="5148065"/>
          <a:ext cx="6480720" cy="265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6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4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15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841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</a:t>
                      </a:r>
                      <a:endParaRPr lang="en-US" altLang="ko-KR" sz="900" kern="1200" dirty="0" smtClean="0"/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00:00~00:15(15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강사소개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프로그램 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레고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아이스브레이킹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err="1" smtClean="0"/>
                        <a:t>레고</a:t>
                      </a:r>
                      <a:r>
                        <a:rPr lang="ko-KR" altLang="en-US" sz="900" kern="1200" dirty="0" smtClean="0"/>
                        <a:t> 의미부여 연습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00:15~00:35(20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내가 좋아하는 것 </a:t>
                      </a:r>
                      <a:r>
                        <a:rPr lang="en-US" altLang="ko-KR" sz="900" kern="1200" dirty="0" smtClean="0"/>
                        <a:t>or </a:t>
                      </a:r>
                      <a:r>
                        <a:rPr lang="ko-KR" altLang="en-US" sz="900" kern="1200" dirty="0" smtClean="0"/>
                        <a:t>이상형 </a:t>
                      </a:r>
                      <a:r>
                        <a:rPr lang="en-US" altLang="ko-KR" sz="900" kern="1200" dirty="0" smtClean="0"/>
                        <a:t>or </a:t>
                      </a:r>
                      <a:r>
                        <a:rPr lang="ko-KR" altLang="en-US" sz="900" kern="1200" dirty="0" smtClean="0"/>
                        <a:t>초능력 등 다양한 주제로 </a:t>
                      </a:r>
                      <a:r>
                        <a:rPr lang="ko-KR" altLang="en-US" sz="900" kern="1200" dirty="0" err="1" smtClean="0"/>
                        <a:t>레고로</a:t>
                      </a:r>
                      <a:r>
                        <a:rPr lang="ko-KR" altLang="en-US" sz="900" kern="1200" dirty="0" smtClean="0"/>
                        <a:t> 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</a:t>
                      </a:r>
                      <a:r>
                        <a:rPr lang="ko-KR" altLang="en-US" sz="900" kern="1200" dirty="0" smtClean="0"/>
                        <a:t>표현하기 연습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인디언스틱</a:t>
                      </a:r>
                      <a:r>
                        <a:rPr lang="ko-KR" altLang="en-US" sz="900" kern="1200" dirty="0" smtClean="0"/>
                        <a:t> 활용 경청연습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자화상 만들기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00:35~01:05(30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en-US" altLang="ko-KR" sz="900" kern="1200" dirty="0" err="1" smtClean="0"/>
                        <a:t>bilding&amp;sharing&amp;moving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진행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나의 자화상을 만들어보고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팀원들과 진솔한 스스로의 모습에 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  </a:t>
                      </a:r>
                      <a:r>
                        <a:rPr lang="ko-KR" altLang="en-US" sz="900" kern="1200" dirty="0" smtClean="0"/>
                        <a:t>대해 이야기하고 공유하기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smtClean="0"/>
                        <a:t>긍정 메시지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01:05~01:35(30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팀원들에게 전해주고 싶은 긍정메시지 전달하기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5.</a:t>
                      </a:r>
                      <a:r>
                        <a:rPr lang="ko-KR" altLang="en-US" sz="900" kern="1200" dirty="0" smtClean="0"/>
                        <a:t>우리 팀만의 유토피아건설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01:35~01:55(20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우리 팀의 비전 </a:t>
                      </a:r>
                      <a:r>
                        <a:rPr lang="ko-KR" altLang="en-US" sz="900" kern="1200" dirty="0" err="1" smtClean="0"/>
                        <a:t>다함께</a:t>
                      </a:r>
                      <a:r>
                        <a:rPr lang="ko-KR" altLang="en-US" sz="900" kern="1200" dirty="0" smtClean="0"/>
                        <a:t> 만들어보기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72872" y="784228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0921" y="7842284"/>
            <a:ext cx="1584175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16688" y="784228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8640" y="7842284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84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3389" y="611560"/>
            <a:ext cx="392042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나만의 ‘출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퇴근길‘지도로 만들기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- Indoor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243408" y="4932040"/>
            <a:ext cx="249619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우리 팀의 커피 취향 찾기</a:t>
            </a: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188640" y="971601"/>
          <a:ext cx="6480720" cy="2749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56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소개</a:t>
                      </a:r>
                      <a:endParaRPr lang="en-US" altLang="ko-KR" sz="900" kern="1200" dirty="0" smtClean="0"/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00:00~00:10(10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강사소개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워크샵</a:t>
                      </a:r>
                      <a:r>
                        <a:rPr lang="ko-KR" altLang="en-US" sz="900" kern="1200" dirty="0" smtClean="0"/>
                        <a:t> 진행 요약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smtClean="0"/>
                        <a:t>지도의 이해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00:10~00:30(20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지도는 제도가 아니라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그림이다</a:t>
                      </a:r>
                      <a:r>
                        <a:rPr lang="en-US" altLang="ko-KR" sz="900" kern="1200" dirty="0" smtClean="0"/>
                        <a:t>!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지도 표현기법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가지 안내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1)</a:t>
                      </a:r>
                      <a:r>
                        <a:rPr lang="ko-KR" altLang="en-US" sz="900" kern="1200" dirty="0" smtClean="0"/>
                        <a:t>건물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장소 그리기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2)</a:t>
                      </a:r>
                      <a:r>
                        <a:rPr lang="ko-KR" altLang="en-US" sz="900" kern="1200" dirty="0" smtClean="0"/>
                        <a:t>이동경로 그리기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3)</a:t>
                      </a:r>
                      <a:r>
                        <a:rPr lang="ko-KR" altLang="en-US" sz="900" kern="1200" dirty="0" smtClean="0"/>
                        <a:t>기호와 범례 만들기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퇴근길 지도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00:30~01:30(60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지도 구상하기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지도 만들기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1)</a:t>
                      </a:r>
                      <a:r>
                        <a:rPr lang="ko-KR" altLang="en-US" sz="900" kern="1200" dirty="0" smtClean="0"/>
                        <a:t>지도 제목 짓기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2)</a:t>
                      </a:r>
                      <a:r>
                        <a:rPr lang="ko-KR" altLang="en-US" sz="900" kern="1200" dirty="0" smtClean="0"/>
                        <a:t>건물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장소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이동경로 그리기</a:t>
                      </a:r>
                      <a:endParaRPr lang="en-US" altLang="ko-KR" sz="900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3)</a:t>
                      </a:r>
                      <a:r>
                        <a:rPr lang="ko-KR" altLang="en-US" sz="900" kern="1200" dirty="0" smtClean="0"/>
                        <a:t>나만의 이야기를 기호로 표현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2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smtClean="0"/>
                        <a:t>발표 </a:t>
                      </a:r>
                      <a:endParaRPr lang="en-US" altLang="ko-KR" sz="900" kern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01:30~02:00(30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완성된 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퇴근 길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그림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6688" y="3808048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8804" y="3808048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40" y="3808048"/>
            <a:ext cx="1584176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9480" y="3779912"/>
            <a:ext cx="158154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188640" y="5292080"/>
          <a:ext cx="6408712" cy="3635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5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48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교육과정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교육내용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00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Ice Break</a:t>
                      </a:r>
                    </a:p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00:00~00:20(20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강사 및 프로그램 소개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OX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퀴즈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핸드드립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이론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00:20~00:40(20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핸드드립의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커피 맛과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블랜딩의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핸드드립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추출 원리 및 시범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핸드드립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실습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00:40~01:00(20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핸드드립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추출 실습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원두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핸드드립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추출 실습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원두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3,4)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커피의 맛과 향의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36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01:00~01:30(30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커피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블랜딩의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이해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계획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차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후 비율 조정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차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후 추출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최우수 팀 선발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블랜딩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01:30~02:00(30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자신의 개성과 역할 적기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팀에서 어떻게 할 것인지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서로 피드백 및 칭찬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3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6625</Words>
  <Application>Microsoft Office PowerPoint</Application>
  <PresentationFormat>화면 슬라이드 쇼(4:3)</PresentationFormat>
  <Paragraphs>1375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9" baseType="lpstr">
      <vt:lpstr>맑은 고딕</vt:lpstr>
      <vt:lpstr>타이포_팩토리 M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김상욱</dc:creator>
  <cp:lastModifiedBy>김상욱</cp:lastModifiedBy>
  <cp:revision>2</cp:revision>
  <dcterms:created xsi:type="dcterms:W3CDTF">2017-01-31T09:41:53Z</dcterms:created>
  <dcterms:modified xsi:type="dcterms:W3CDTF">2017-01-31T09:47:09Z</dcterms:modified>
</cp:coreProperties>
</file>